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5"/>
  </p:notesMasterIdLst>
  <p:sldIdLst>
    <p:sldId id="256" r:id="rId2"/>
    <p:sldId id="265" r:id="rId3"/>
    <p:sldId id="287" r:id="rId4"/>
    <p:sldId id="288" r:id="rId5"/>
    <p:sldId id="274" r:id="rId6"/>
    <p:sldId id="276" r:id="rId7"/>
    <p:sldId id="277" r:id="rId8"/>
    <p:sldId id="282" r:id="rId9"/>
    <p:sldId id="299" r:id="rId10"/>
    <p:sldId id="301" r:id="rId11"/>
    <p:sldId id="300" r:id="rId12"/>
    <p:sldId id="302" r:id="rId13"/>
    <p:sldId id="303" r:id="rId14"/>
  </p:sldIdLst>
  <p:sldSz cx="12192000" cy="6858000"/>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udia Ximena Casillas Hernández" initials="CXCH" lastIdx="6" clrIdx="0">
    <p:extLst>
      <p:ext uri="{19B8F6BF-5375-455C-9EA6-DF929625EA0E}">
        <p15:presenceInfo xmlns:p15="http://schemas.microsoft.com/office/powerpoint/2012/main" userId="S-1-5-21-1162810516-869961579-3342254771-87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BD5F"/>
    <a:srgbClr val="359B96"/>
    <a:srgbClr val="FFCC99"/>
    <a:srgbClr val="BD92DE"/>
    <a:srgbClr val="DB927B"/>
    <a:srgbClr val="948518"/>
    <a:srgbClr val="93C571"/>
    <a:srgbClr val="A7CF8B"/>
    <a:srgbClr val="7EBA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27102A9-8310-4765-A935-A1911B00CA55}" styleName="Estilo claro 1 - Énfasis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Estilo claro 1 - Énfasis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38" autoAdjust="0"/>
    <p:restoredTop sz="94660"/>
  </p:normalViewPr>
  <p:slideViewPr>
    <p:cSldViewPr snapToGrid="0">
      <p:cViewPr varScale="1">
        <p:scale>
          <a:sx n="71" d="100"/>
          <a:sy n="71" d="100"/>
        </p:scale>
        <p:origin x="744"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oleObject" Target="Libro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272904483430801"/>
          <c:y val="0"/>
          <c:w val="0.68421052631578905"/>
          <c:h val="1"/>
        </c:manualLayout>
      </c:layout>
      <c:doughnutChart>
        <c:varyColors val="1"/>
        <c:ser>
          <c:idx val="0"/>
          <c:order val="0"/>
          <c:dPt>
            <c:idx val="0"/>
            <c:bubble3D val="0"/>
            <c:spPr>
              <a:solidFill>
                <a:srgbClr val="FFCC66"/>
              </a:solidFill>
            </c:spPr>
          </c:dPt>
          <c:dPt>
            <c:idx val="1"/>
            <c:bubble3D val="0"/>
            <c:spPr>
              <a:solidFill>
                <a:schemeClr val="accent6">
                  <a:lumMod val="75000"/>
                </a:schemeClr>
              </a:solidFill>
            </c:spPr>
          </c:dPt>
          <c:dPt>
            <c:idx val="2"/>
            <c:bubble3D val="0"/>
            <c:spPr>
              <a:solidFill>
                <a:schemeClr val="accent2">
                  <a:lumMod val="75000"/>
                </a:schemeClr>
              </a:solidFill>
            </c:spPr>
          </c:dPt>
          <c:dPt>
            <c:idx val="3"/>
            <c:bubble3D val="0"/>
            <c:spPr>
              <a:solidFill>
                <a:schemeClr val="accent5">
                  <a:lumMod val="60000"/>
                  <a:lumOff val="40000"/>
                </a:schemeClr>
              </a:solidFill>
            </c:spPr>
          </c:dPt>
          <c:dPt>
            <c:idx val="4"/>
            <c:bubble3D val="0"/>
            <c:spPr>
              <a:solidFill>
                <a:srgbClr val="3366FF"/>
              </a:solidFill>
            </c:spPr>
          </c:dPt>
          <c:dPt>
            <c:idx val="5"/>
            <c:bubble3D val="0"/>
            <c:spPr>
              <a:solidFill>
                <a:schemeClr val="accent1">
                  <a:lumMod val="50000"/>
                </a:schemeClr>
              </a:solidFill>
            </c:spPr>
          </c:dPt>
          <c:dPt>
            <c:idx val="6"/>
            <c:bubble3D val="0"/>
            <c:spPr>
              <a:solidFill>
                <a:schemeClr val="accent3">
                  <a:lumMod val="60000"/>
                  <a:lumOff val="40000"/>
                </a:schemeClr>
              </a:solidFill>
            </c:spPr>
          </c:dPt>
          <c:dPt>
            <c:idx val="7"/>
            <c:bubble3D val="0"/>
            <c:spPr>
              <a:solidFill>
                <a:schemeClr val="accent3">
                  <a:lumMod val="50000"/>
                </a:schemeClr>
              </a:solidFill>
            </c:spPr>
          </c:dPt>
          <c:dPt>
            <c:idx val="8"/>
            <c:bubble3D val="0"/>
            <c:spPr>
              <a:solidFill>
                <a:srgbClr val="008000"/>
              </a:solidFill>
            </c:spPr>
          </c:dPt>
          <c:cat>
            <c:strRef>
              <c:f>Hoja1!$A$1:$A$9</c:f>
              <c:strCache>
                <c:ptCount val="9"/>
                <c:pt idx="0">
                  <c:v>EJES SUSTANTIVOS</c:v>
                </c:pt>
                <c:pt idx="4">
                  <c:v>EJES DE COORDINACIÓN</c:v>
                </c:pt>
                <c:pt idx="8">
                  <c:v>EJES DE SOPORTE</c:v>
                </c:pt>
              </c:strCache>
            </c:strRef>
          </c:cat>
          <c:val>
            <c:numRef>
              <c:f>Hoja1!$C$1:$C$9</c:f>
              <c:numCache>
                <c:formatCode>General</c:formatCode>
                <c:ptCount val="9"/>
                <c:pt idx="0">
                  <c:v>1</c:v>
                </c:pt>
                <c:pt idx="1">
                  <c:v>1</c:v>
                </c:pt>
                <c:pt idx="2">
                  <c:v>1</c:v>
                </c:pt>
                <c:pt idx="3">
                  <c:v>1</c:v>
                </c:pt>
                <c:pt idx="4">
                  <c:v>1</c:v>
                </c:pt>
                <c:pt idx="5">
                  <c:v>1</c:v>
                </c:pt>
                <c:pt idx="6">
                  <c:v>1</c:v>
                </c:pt>
                <c:pt idx="7">
                  <c:v>1</c:v>
                </c:pt>
                <c:pt idx="8">
                  <c:v>1</c:v>
                </c:pt>
              </c:numCache>
            </c:numRef>
          </c:val>
        </c:ser>
        <c:ser>
          <c:idx val="1"/>
          <c:order val="1"/>
          <c:cat>
            <c:strRef>
              <c:f>Hoja1!$A$1:$A$9</c:f>
              <c:strCache>
                <c:ptCount val="9"/>
                <c:pt idx="0">
                  <c:v>EJES SUSTANTIVOS</c:v>
                </c:pt>
                <c:pt idx="4">
                  <c:v>EJES DE COORDINACIÓN</c:v>
                </c:pt>
                <c:pt idx="8">
                  <c:v>EJES DE SOPORTE</c:v>
                </c:pt>
              </c:strCache>
            </c:strRef>
          </c:cat>
          <c:val>
            <c:numRef>
              <c:f>Hoja1!$D$1:$D$9</c:f>
              <c:numCache>
                <c:formatCode>General</c:formatCode>
                <c:ptCount val="9"/>
                <c:pt idx="0">
                  <c:v>0</c:v>
                </c:pt>
                <c:pt idx="1">
                  <c:v>0</c:v>
                </c:pt>
                <c:pt idx="2">
                  <c:v>0</c:v>
                </c:pt>
                <c:pt idx="3">
                  <c:v>0</c:v>
                </c:pt>
                <c:pt idx="4">
                  <c:v>0</c:v>
                </c:pt>
                <c:pt idx="5">
                  <c:v>0</c:v>
                </c:pt>
                <c:pt idx="6">
                  <c:v>0</c:v>
                </c:pt>
                <c:pt idx="7">
                  <c:v>0</c:v>
                </c:pt>
                <c:pt idx="8">
                  <c:v>0</c:v>
                </c:pt>
              </c:numCache>
            </c:numRef>
          </c:val>
        </c:ser>
        <c:ser>
          <c:idx val="2"/>
          <c:order val="2"/>
          <c:spPr>
            <a:solidFill>
              <a:srgbClr val="80FF00"/>
            </a:solidFill>
          </c:spPr>
          <c:dPt>
            <c:idx val="1"/>
            <c:bubble3D val="0"/>
            <c:spPr>
              <a:solidFill>
                <a:schemeClr val="accent2">
                  <a:lumMod val="75000"/>
                </a:schemeClr>
              </a:solidFill>
            </c:spPr>
          </c:dPt>
          <c:dPt>
            <c:idx val="4"/>
            <c:bubble3D val="0"/>
            <c:spPr>
              <a:solidFill>
                <a:srgbClr val="254061"/>
              </a:solidFill>
            </c:spPr>
          </c:dPt>
          <c:dPt>
            <c:idx val="8"/>
            <c:bubble3D val="0"/>
            <c:spPr>
              <a:solidFill>
                <a:srgbClr val="008000"/>
              </a:solidFill>
            </c:spPr>
          </c:dPt>
          <c:cat>
            <c:strRef>
              <c:f>Hoja1!$A$1:$A$9</c:f>
              <c:strCache>
                <c:ptCount val="9"/>
                <c:pt idx="0">
                  <c:v>EJES SUSTANTIVOS</c:v>
                </c:pt>
                <c:pt idx="4">
                  <c:v>EJES DE COORDINACIÓN</c:v>
                </c:pt>
                <c:pt idx="8">
                  <c:v>EJES DE SOPORTE</c:v>
                </c:pt>
              </c:strCache>
            </c:strRef>
          </c:cat>
          <c:val>
            <c:numRef>
              <c:f>Hoja1!$E$1:$E$9</c:f>
              <c:numCache>
                <c:formatCode>General</c:formatCode>
                <c:ptCount val="9"/>
                <c:pt idx="0">
                  <c:v>0</c:v>
                </c:pt>
                <c:pt idx="1">
                  <c:v>1</c:v>
                </c:pt>
                <c:pt idx="3">
                  <c:v>0</c:v>
                </c:pt>
                <c:pt idx="4">
                  <c:v>1</c:v>
                </c:pt>
                <c:pt idx="8">
                  <c:v>1</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externalData r:id="rId2">
    <c:autoUpdate val="0"/>
  </c:externalData>
</c:chartSpace>
</file>

<file path=ppt/diagrams/_rels/data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g"/></Relationships>
</file>

<file path=ppt/diagrams/_rels/data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diagrams/_rels/data3.xml.rels><?xml version="1.0" encoding="UTF-8" standalone="yes"?>
<Relationships xmlns="http://schemas.openxmlformats.org/package/2006/relationships"><Relationship Id="rId1" Type="http://schemas.openxmlformats.org/officeDocument/2006/relationships/image" Target="../media/image11.jpeg"/></Relationships>
</file>

<file path=ppt/diagrams/_rels/data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image" Target="../media/image15.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g"/></Relationships>
</file>

<file path=ppt/diagrams/_rels/drawing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FFA8EC-3876-48F8-A33F-418630A5A1D9}" type="doc">
      <dgm:prSet loTypeId="urn:microsoft.com/office/officeart/2005/8/layout/vList3" loCatId="list" qsTypeId="urn:microsoft.com/office/officeart/2005/8/quickstyle/simple1" qsCatId="simple" csTypeId="urn:microsoft.com/office/officeart/2005/8/colors/colorful5" csCatId="colorful" phldr="1"/>
      <dgm:spPr/>
      <dgm:t>
        <a:bodyPr/>
        <a:lstStyle/>
        <a:p>
          <a:endParaRPr lang="es-MX"/>
        </a:p>
      </dgm:t>
    </dgm:pt>
    <dgm:pt modelId="{8707C359-3DDB-491C-A41D-BCAE46076B32}">
      <dgm:prSet custT="1"/>
      <dgm:spPr/>
      <dgm:t>
        <a:bodyPr/>
        <a:lstStyle/>
        <a:p>
          <a:pPr algn="just"/>
          <a:r>
            <a:rPr lang="es-ES" sz="2800" dirty="0" smtClean="0"/>
            <a:t>México cuenta con las condiciones para transitar hacia una nueva </a:t>
          </a:r>
          <a:r>
            <a:rPr lang="es-ES" sz="2800" b="1" u="sng" dirty="0" smtClean="0">
              <a:solidFill>
                <a:schemeClr val="bg1"/>
              </a:solidFill>
            </a:rPr>
            <a:t>visión integral del turismo</a:t>
          </a:r>
          <a:r>
            <a:rPr lang="es-ES" sz="2800" dirty="0" smtClean="0"/>
            <a:t>, enfocada a “Fomentar el desarrollo sustentable de los destinos turísticos y ampliar los beneficios sociales y económicos de las comunidades receptoras”.</a:t>
          </a:r>
          <a:r>
            <a:rPr lang="es-MX" sz="2800" dirty="0" smtClean="0"/>
            <a:t> </a:t>
          </a:r>
        </a:p>
      </dgm:t>
    </dgm:pt>
    <dgm:pt modelId="{B39674BF-AA92-4E34-88A8-7A1FFBF10CC0}" type="parTrans" cxnId="{34B0DE51-63BB-498A-B87E-AEF355623BD5}">
      <dgm:prSet/>
      <dgm:spPr/>
      <dgm:t>
        <a:bodyPr/>
        <a:lstStyle/>
        <a:p>
          <a:endParaRPr lang="es-MX"/>
        </a:p>
      </dgm:t>
    </dgm:pt>
    <dgm:pt modelId="{BF0583CD-4A03-4D01-B556-1FF86E96057F}" type="sibTrans" cxnId="{34B0DE51-63BB-498A-B87E-AEF355623BD5}">
      <dgm:prSet/>
      <dgm:spPr/>
      <dgm:t>
        <a:bodyPr/>
        <a:lstStyle/>
        <a:p>
          <a:endParaRPr lang="es-MX"/>
        </a:p>
      </dgm:t>
    </dgm:pt>
    <dgm:pt modelId="{321B0376-C277-4CD7-B948-18C8804D4D5A}">
      <dgm:prSet custT="1"/>
      <dgm:spPr>
        <a:solidFill>
          <a:srgbClr val="359B96"/>
        </a:solidFill>
      </dgm:spPr>
      <dgm:t>
        <a:bodyPr/>
        <a:lstStyle/>
        <a:p>
          <a:pPr algn="just" rtl="0"/>
          <a:r>
            <a:rPr lang="es-ES_tradnl" sz="2800" dirty="0" smtClean="0"/>
            <a:t>SECTUR </a:t>
          </a:r>
          <a:r>
            <a:rPr lang="es-MX" sz="2800" dirty="0" smtClean="0"/>
            <a:t>ha asumido un compromiso para continuar fortaleciendo acciones dirigidas al desarrollo de una industria turística sustentable y resiliente, integrando aspectos sociales, económicos y ambientales haciendo de este un sector más competitivo</a:t>
          </a:r>
          <a:r>
            <a:rPr lang="es-ES" sz="2800" dirty="0" smtClean="0"/>
            <a:t>.</a:t>
          </a:r>
          <a:endParaRPr lang="es-MX" sz="2800" dirty="0"/>
        </a:p>
      </dgm:t>
    </dgm:pt>
    <dgm:pt modelId="{7BE30F3D-A54C-4196-9BFA-D7698725E8DB}" type="parTrans" cxnId="{E73C3411-2771-4C97-A4AE-BF82C674C963}">
      <dgm:prSet/>
      <dgm:spPr/>
      <dgm:t>
        <a:bodyPr/>
        <a:lstStyle/>
        <a:p>
          <a:endParaRPr lang="es-MX"/>
        </a:p>
      </dgm:t>
    </dgm:pt>
    <dgm:pt modelId="{6CCECC39-DBCF-44FD-AAF3-9A9D8665C325}" type="sibTrans" cxnId="{E73C3411-2771-4C97-A4AE-BF82C674C963}">
      <dgm:prSet/>
      <dgm:spPr/>
      <dgm:t>
        <a:bodyPr/>
        <a:lstStyle/>
        <a:p>
          <a:endParaRPr lang="es-MX"/>
        </a:p>
      </dgm:t>
    </dgm:pt>
    <dgm:pt modelId="{DD886B7D-F873-4323-B599-8EAAC1E249BA}" type="pres">
      <dgm:prSet presAssocID="{70FFA8EC-3876-48F8-A33F-418630A5A1D9}" presName="linearFlow" presStyleCnt="0">
        <dgm:presLayoutVars>
          <dgm:dir/>
          <dgm:resizeHandles val="exact"/>
        </dgm:presLayoutVars>
      </dgm:prSet>
      <dgm:spPr/>
      <dgm:t>
        <a:bodyPr/>
        <a:lstStyle/>
        <a:p>
          <a:endParaRPr lang="es-MX"/>
        </a:p>
      </dgm:t>
    </dgm:pt>
    <dgm:pt modelId="{F65825AC-7175-4AF8-84BF-1D08A0E9576C}" type="pres">
      <dgm:prSet presAssocID="{8707C359-3DDB-491C-A41D-BCAE46076B32}" presName="composite" presStyleCnt="0"/>
      <dgm:spPr/>
    </dgm:pt>
    <dgm:pt modelId="{2BCA94B8-C3EE-404F-96A2-03C1B91742DD}" type="pres">
      <dgm:prSet presAssocID="{8707C359-3DDB-491C-A41D-BCAE46076B32}" presName="imgShp" presStyleLbl="fgImgPlace1" presStyleIdx="0" presStyleCnt="2" custLinFactNeighborX="-21774"/>
      <dgm:spPr>
        <a:blipFill>
          <a:blip xmlns:r="http://schemas.openxmlformats.org/officeDocument/2006/relationships" r:embed="rId1">
            <a:extLst>
              <a:ext uri="{28A0092B-C50C-407E-A947-70E740481C1C}">
                <a14:useLocalDpi xmlns:a14="http://schemas.microsoft.com/office/drawing/2010/main" val="0"/>
              </a:ext>
            </a:extLst>
          </a:blip>
          <a:srcRect/>
          <a:stretch>
            <a:fillRect t="-25000" b="-25000"/>
          </a:stretch>
        </a:blipFill>
      </dgm:spPr>
      <dgm:t>
        <a:bodyPr/>
        <a:lstStyle/>
        <a:p>
          <a:endParaRPr lang="es-MX"/>
        </a:p>
      </dgm:t>
    </dgm:pt>
    <dgm:pt modelId="{71E57BB6-9ABB-491B-85AE-83EF0BFA028B}" type="pres">
      <dgm:prSet presAssocID="{8707C359-3DDB-491C-A41D-BCAE46076B32}" presName="txShp" presStyleLbl="node1" presStyleIdx="0" presStyleCnt="2" custScaleX="128059" custLinFactNeighborX="11594">
        <dgm:presLayoutVars>
          <dgm:bulletEnabled val="1"/>
        </dgm:presLayoutVars>
      </dgm:prSet>
      <dgm:spPr/>
      <dgm:t>
        <a:bodyPr/>
        <a:lstStyle/>
        <a:p>
          <a:endParaRPr lang="es-MX"/>
        </a:p>
      </dgm:t>
    </dgm:pt>
    <dgm:pt modelId="{7E066ACD-CAFF-498F-B6FC-0C111D64A869}" type="pres">
      <dgm:prSet presAssocID="{BF0583CD-4A03-4D01-B556-1FF86E96057F}" presName="spacing" presStyleCnt="0"/>
      <dgm:spPr/>
    </dgm:pt>
    <dgm:pt modelId="{93A4147D-9C2F-415B-9EBA-88F8FB961A0F}" type="pres">
      <dgm:prSet presAssocID="{321B0376-C277-4CD7-B948-18C8804D4D5A}" presName="composite" presStyleCnt="0"/>
      <dgm:spPr/>
    </dgm:pt>
    <dgm:pt modelId="{B2D28DEA-033F-4D84-85B8-36401DA52C95}" type="pres">
      <dgm:prSet presAssocID="{321B0376-C277-4CD7-B948-18C8804D4D5A}" presName="imgShp" presStyleLbl="fgImgPlace1" presStyleIdx="1" presStyleCnt="2" custLinFactNeighborX="-1866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t>
        <a:bodyPr/>
        <a:lstStyle/>
        <a:p>
          <a:endParaRPr lang="es-MX"/>
        </a:p>
      </dgm:t>
    </dgm:pt>
    <dgm:pt modelId="{64D984B9-75E0-45B6-BB29-FE9850124023}" type="pres">
      <dgm:prSet presAssocID="{321B0376-C277-4CD7-B948-18C8804D4D5A}" presName="txShp" presStyleLbl="node1" presStyleIdx="1" presStyleCnt="2" custScaleX="127599" custLinFactNeighborX="11395">
        <dgm:presLayoutVars>
          <dgm:bulletEnabled val="1"/>
        </dgm:presLayoutVars>
      </dgm:prSet>
      <dgm:spPr/>
      <dgm:t>
        <a:bodyPr/>
        <a:lstStyle/>
        <a:p>
          <a:endParaRPr lang="es-MX"/>
        </a:p>
      </dgm:t>
    </dgm:pt>
  </dgm:ptLst>
  <dgm:cxnLst>
    <dgm:cxn modelId="{34B0DE51-63BB-498A-B87E-AEF355623BD5}" srcId="{70FFA8EC-3876-48F8-A33F-418630A5A1D9}" destId="{8707C359-3DDB-491C-A41D-BCAE46076B32}" srcOrd="0" destOrd="0" parTransId="{B39674BF-AA92-4E34-88A8-7A1FFBF10CC0}" sibTransId="{BF0583CD-4A03-4D01-B556-1FF86E96057F}"/>
    <dgm:cxn modelId="{E73C3411-2771-4C97-A4AE-BF82C674C963}" srcId="{70FFA8EC-3876-48F8-A33F-418630A5A1D9}" destId="{321B0376-C277-4CD7-B948-18C8804D4D5A}" srcOrd="1" destOrd="0" parTransId="{7BE30F3D-A54C-4196-9BFA-D7698725E8DB}" sibTransId="{6CCECC39-DBCF-44FD-AAF3-9A9D8665C325}"/>
    <dgm:cxn modelId="{99F76471-2D58-9942-90C3-96E71FF4B9C6}" type="presOf" srcId="{70FFA8EC-3876-48F8-A33F-418630A5A1D9}" destId="{DD886B7D-F873-4323-B599-8EAAC1E249BA}" srcOrd="0" destOrd="0" presId="urn:microsoft.com/office/officeart/2005/8/layout/vList3"/>
    <dgm:cxn modelId="{324BD6D2-BC27-864D-A423-AB4A40183549}" type="presOf" srcId="{8707C359-3DDB-491C-A41D-BCAE46076B32}" destId="{71E57BB6-9ABB-491B-85AE-83EF0BFA028B}" srcOrd="0" destOrd="0" presId="urn:microsoft.com/office/officeart/2005/8/layout/vList3"/>
    <dgm:cxn modelId="{599253D9-32BE-7A47-AA7D-EF8386382A1A}" type="presOf" srcId="{321B0376-C277-4CD7-B948-18C8804D4D5A}" destId="{64D984B9-75E0-45B6-BB29-FE9850124023}" srcOrd="0" destOrd="0" presId="urn:microsoft.com/office/officeart/2005/8/layout/vList3"/>
    <dgm:cxn modelId="{32222C06-591C-964A-82AD-5B8B2D34A437}" type="presParOf" srcId="{DD886B7D-F873-4323-B599-8EAAC1E249BA}" destId="{F65825AC-7175-4AF8-84BF-1D08A0E9576C}" srcOrd="0" destOrd="0" presId="urn:microsoft.com/office/officeart/2005/8/layout/vList3"/>
    <dgm:cxn modelId="{3651FCAB-0ACE-8546-8F4E-08C4D7F60EF6}" type="presParOf" srcId="{F65825AC-7175-4AF8-84BF-1D08A0E9576C}" destId="{2BCA94B8-C3EE-404F-96A2-03C1B91742DD}" srcOrd="0" destOrd="0" presId="urn:microsoft.com/office/officeart/2005/8/layout/vList3"/>
    <dgm:cxn modelId="{E8D34B10-EC2E-5547-BBDC-DCBF1CA08238}" type="presParOf" srcId="{F65825AC-7175-4AF8-84BF-1D08A0E9576C}" destId="{71E57BB6-9ABB-491B-85AE-83EF0BFA028B}" srcOrd="1" destOrd="0" presId="urn:microsoft.com/office/officeart/2005/8/layout/vList3"/>
    <dgm:cxn modelId="{2005F658-ACF7-1945-8989-9AECAC21B5F7}" type="presParOf" srcId="{DD886B7D-F873-4323-B599-8EAAC1E249BA}" destId="{7E066ACD-CAFF-498F-B6FC-0C111D64A869}" srcOrd="1" destOrd="0" presId="urn:microsoft.com/office/officeart/2005/8/layout/vList3"/>
    <dgm:cxn modelId="{5125111F-4188-2847-BE43-30F5B6BE0D8D}" type="presParOf" srcId="{DD886B7D-F873-4323-B599-8EAAC1E249BA}" destId="{93A4147D-9C2F-415B-9EBA-88F8FB961A0F}" srcOrd="2" destOrd="0" presId="urn:microsoft.com/office/officeart/2005/8/layout/vList3"/>
    <dgm:cxn modelId="{921E5009-D1D1-B84D-BD47-31497A1305D5}" type="presParOf" srcId="{93A4147D-9C2F-415B-9EBA-88F8FB961A0F}" destId="{B2D28DEA-033F-4D84-85B8-36401DA52C95}" srcOrd="0" destOrd="0" presId="urn:microsoft.com/office/officeart/2005/8/layout/vList3"/>
    <dgm:cxn modelId="{90F15259-2A58-9E4D-87D4-2A62BA444C1F}" type="presParOf" srcId="{93A4147D-9C2F-415B-9EBA-88F8FB961A0F}" destId="{64D984B9-75E0-45B6-BB29-FE9850124023}"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FFA8EC-3876-48F8-A33F-418630A5A1D9}" type="doc">
      <dgm:prSet loTypeId="urn:microsoft.com/office/officeart/2005/8/layout/vList3" loCatId="list" qsTypeId="urn:microsoft.com/office/officeart/2005/8/quickstyle/simple1" qsCatId="simple" csTypeId="urn:microsoft.com/office/officeart/2005/8/colors/colorful5" csCatId="colorful" phldr="1"/>
      <dgm:spPr/>
      <dgm:t>
        <a:bodyPr/>
        <a:lstStyle/>
        <a:p>
          <a:endParaRPr lang="es-MX"/>
        </a:p>
      </dgm:t>
    </dgm:pt>
    <dgm:pt modelId="{95B477EA-BEE5-493C-B4AB-AF40AA1FFC62}">
      <dgm:prSet custT="1"/>
      <dgm:spPr/>
      <dgm:t>
        <a:bodyPr/>
        <a:lstStyle/>
        <a:p>
          <a:pPr algn="just" rtl="0"/>
          <a:r>
            <a:rPr lang="es-MX" sz="2800" dirty="0" smtClean="0"/>
            <a:t>SECTUR se sumó a los trabajos de preparación de la Décimo Tercera Conferencia de las Partes (COP 13) del Convenio sobre la Diversidad Biológica (CDB), lo que ha motivado la realización de la presente Estrategia.</a:t>
          </a:r>
          <a:endParaRPr lang="es-MX" sz="2800" dirty="0"/>
        </a:p>
      </dgm:t>
    </dgm:pt>
    <dgm:pt modelId="{E35BEE0C-B6BB-4EC4-9E43-D316AADC2E77}" type="parTrans" cxnId="{94670C9C-F124-4D0D-83E4-FC107157B625}">
      <dgm:prSet/>
      <dgm:spPr/>
      <dgm:t>
        <a:bodyPr/>
        <a:lstStyle/>
        <a:p>
          <a:endParaRPr lang="es-MX"/>
        </a:p>
      </dgm:t>
    </dgm:pt>
    <dgm:pt modelId="{DE8BDF81-ACB5-4CC5-AD82-65398640D371}" type="sibTrans" cxnId="{94670C9C-F124-4D0D-83E4-FC107157B625}">
      <dgm:prSet/>
      <dgm:spPr/>
      <dgm:t>
        <a:bodyPr/>
        <a:lstStyle/>
        <a:p>
          <a:endParaRPr lang="es-MX"/>
        </a:p>
      </dgm:t>
    </dgm:pt>
    <dgm:pt modelId="{5F7A06D2-C15D-44A0-A56F-45661335774D}">
      <dgm:prSet custT="1"/>
      <dgm:spPr>
        <a:solidFill>
          <a:srgbClr val="85BD5F"/>
        </a:solidFill>
      </dgm:spPr>
      <dgm:t>
        <a:bodyPr/>
        <a:lstStyle/>
        <a:p>
          <a:pPr algn="just" rtl="0"/>
          <a:r>
            <a:rPr lang="es-MX" sz="2800" dirty="0" smtClean="0"/>
            <a:t>La Estrategia representa una gran área de oportunidad, para </a:t>
          </a:r>
          <a:r>
            <a:rPr lang="es-MX" sz="2800" b="1" dirty="0" smtClean="0"/>
            <a:t>hacer del turismo un motor fundamental </a:t>
          </a:r>
          <a:r>
            <a:rPr lang="es-MX" sz="2800" dirty="0" smtClean="0"/>
            <a:t>para desarrollo integral y sustentable del país y contribuir  al cumplimiento de los ODS y las Metas de Aichi.</a:t>
          </a:r>
          <a:endParaRPr lang="es-MX" sz="2800" dirty="0"/>
        </a:p>
      </dgm:t>
    </dgm:pt>
    <dgm:pt modelId="{8A78D7CA-77AA-455C-80C7-AC223336E095}" type="parTrans" cxnId="{3DF2F562-FA50-4CB3-BEA1-57EB4C1853FF}">
      <dgm:prSet/>
      <dgm:spPr/>
      <dgm:t>
        <a:bodyPr/>
        <a:lstStyle/>
        <a:p>
          <a:endParaRPr lang="es-MX"/>
        </a:p>
      </dgm:t>
    </dgm:pt>
    <dgm:pt modelId="{F8AB314C-E670-4088-B603-047D66A66561}" type="sibTrans" cxnId="{3DF2F562-FA50-4CB3-BEA1-57EB4C1853FF}">
      <dgm:prSet/>
      <dgm:spPr/>
      <dgm:t>
        <a:bodyPr/>
        <a:lstStyle/>
        <a:p>
          <a:endParaRPr lang="es-MX"/>
        </a:p>
      </dgm:t>
    </dgm:pt>
    <dgm:pt modelId="{DD886B7D-F873-4323-B599-8EAAC1E249BA}" type="pres">
      <dgm:prSet presAssocID="{70FFA8EC-3876-48F8-A33F-418630A5A1D9}" presName="linearFlow" presStyleCnt="0">
        <dgm:presLayoutVars>
          <dgm:dir/>
          <dgm:resizeHandles val="exact"/>
        </dgm:presLayoutVars>
      </dgm:prSet>
      <dgm:spPr/>
      <dgm:t>
        <a:bodyPr/>
        <a:lstStyle/>
        <a:p>
          <a:endParaRPr lang="es-MX"/>
        </a:p>
      </dgm:t>
    </dgm:pt>
    <dgm:pt modelId="{6D346D4A-4F8E-41B1-9A5D-8EE079330B66}" type="pres">
      <dgm:prSet presAssocID="{95B477EA-BEE5-493C-B4AB-AF40AA1FFC62}" presName="composite" presStyleCnt="0"/>
      <dgm:spPr/>
    </dgm:pt>
    <dgm:pt modelId="{6E1A826F-6092-4E07-BD7C-E486C7D29FE8}" type="pres">
      <dgm:prSet presAssocID="{95B477EA-BEE5-493C-B4AB-AF40AA1FFC62}" presName="imgShp" presStyleLbl="fgImgPlace1" presStyleIdx="0" presStyleCnt="2" custLinFactNeighborX="-17108" custLinFactNeighborY="-155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0000" r="-30000"/>
          </a:stretch>
        </a:blipFill>
      </dgm:spPr>
      <dgm:t>
        <a:bodyPr/>
        <a:lstStyle/>
        <a:p>
          <a:endParaRPr lang="es-MX"/>
        </a:p>
      </dgm:t>
    </dgm:pt>
    <dgm:pt modelId="{A078E2B4-9129-47EA-B870-A997EA3034A2}" type="pres">
      <dgm:prSet presAssocID="{95B477EA-BEE5-493C-B4AB-AF40AA1FFC62}" presName="txShp" presStyleLbl="node1" presStyleIdx="0" presStyleCnt="2" custScaleX="128031" custLinFactNeighborX="11180">
        <dgm:presLayoutVars>
          <dgm:bulletEnabled val="1"/>
        </dgm:presLayoutVars>
      </dgm:prSet>
      <dgm:spPr/>
      <dgm:t>
        <a:bodyPr/>
        <a:lstStyle/>
        <a:p>
          <a:endParaRPr lang="es-MX"/>
        </a:p>
      </dgm:t>
    </dgm:pt>
    <dgm:pt modelId="{29A800EF-748C-4DB6-9EC5-C2D4989F0CCF}" type="pres">
      <dgm:prSet presAssocID="{DE8BDF81-ACB5-4CC5-AD82-65398640D371}" presName="spacing" presStyleCnt="0"/>
      <dgm:spPr/>
    </dgm:pt>
    <dgm:pt modelId="{FF9EDE7F-E7D8-481A-A336-5C5C2B05BBB6}" type="pres">
      <dgm:prSet presAssocID="{5F7A06D2-C15D-44A0-A56F-45661335774D}" presName="composite" presStyleCnt="0"/>
      <dgm:spPr/>
    </dgm:pt>
    <dgm:pt modelId="{720877D7-105A-4388-A00B-A6A4A0343C0F}" type="pres">
      <dgm:prSet presAssocID="{5F7A06D2-C15D-44A0-A56F-45661335774D}" presName="imgShp" presStyleLbl="fgImgPlace1" presStyleIdx="1" presStyleCnt="2" custLinFactNeighborX="-13997" custLinFactNeighborY="-644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t>
        <a:bodyPr/>
        <a:lstStyle/>
        <a:p>
          <a:endParaRPr lang="es-MX"/>
        </a:p>
      </dgm:t>
    </dgm:pt>
    <dgm:pt modelId="{BAB605B2-957E-4E34-99B8-04FE1A803E7C}" type="pres">
      <dgm:prSet presAssocID="{5F7A06D2-C15D-44A0-A56F-45661335774D}" presName="txShp" presStyleLbl="node1" presStyleIdx="1" presStyleCnt="2" custScaleX="128045" custLinFactNeighborX="10761" custLinFactNeighborY="-6466">
        <dgm:presLayoutVars>
          <dgm:bulletEnabled val="1"/>
        </dgm:presLayoutVars>
      </dgm:prSet>
      <dgm:spPr/>
      <dgm:t>
        <a:bodyPr/>
        <a:lstStyle/>
        <a:p>
          <a:endParaRPr lang="es-MX"/>
        </a:p>
      </dgm:t>
    </dgm:pt>
  </dgm:ptLst>
  <dgm:cxnLst>
    <dgm:cxn modelId="{6FB40A7F-95D2-4B74-9686-B17EC40BBAD0}" type="presOf" srcId="{70FFA8EC-3876-48F8-A33F-418630A5A1D9}" destId="{DD886B7D-F873-4323-B599-8EAAC1E249BA}" srcOrd="0" destOrd="0" presId="urn:microsoft.com/office/officeart/2005/8/layout/vList3"/>
    <dgm:cxn modelId="{98BA670B-176A-4809-B3ED-CC72015FAE00}" type="presOf" srcId="{5F7A06D2-C15D-44A0-A56F-45661335774D}" destId="{BAB605B2-957E-4E34-99B8-04FE1A803E7C}" srcOrd="0" destOrd="0" presId="urn:microsoft.com/office/officeart/2005/8/layout/vList3"/>
    <dgm:cxn modelId="{A6164D51-BFC6-41BB-A315-1E6CE77456A2}" type="presOf" srcId="{95B477EA-BEE5-493C-B4AB-AF40AA1FFC62}" destId="{A078E2B4-9129-47EA-B870-A997EA3034A2}" srcOrd="0" destOrd="0" presId="urn:microsoft.com/office/officeart/2005/8/layout/vList3"/>
    <dgm:cxn modelId="{94670C9C-F124-4D0D-83E4-FC107157B625}" srcId="{70FFA8EC-3876-48F8-A33F-418630A5A1D9}" destId="{95B477EA-BEE5-493C-B4AB-AF40AA1FFC62}" srcOrd="0" destOrd="0" parTransId="{E35BEE0C-B6BB-4EC4-9E43-D316AADC2E77}" sibTransId="{DE8BDF81-ACB5-4CC5-AD82-65398640D371}"/>
    <dgm:cxn modelId="{3DF2F562-FA50-4CB3-BEA1-57EB4C1853FF}" srcId="{70FFA8EC-3876-48F8-A33F-418630A5A1D9}" destId="{5F7A06D2-C15D-44A0-A56F-45661335774D}" srcOrd="1" destOrd="0" parTransId="{8A78D7CA-77AA-455C-80C7-AC223336E095}" sibTransId="{F8AB314C-E670-4088-B603-047D66A66561}"/>
    <dgm:cxn modelId="{9B899EA4-941F-4744-904F-79B70376D54E}" type="presParOf" srcId="{DD886B7D-F873-4323-B599-8EAAC1E249BA}" destId="{6D346D4A-4F8E-41B1-9A5D-8EE079330B66}" srcOrd="0" destOrd="0" presId="urn:microsoft.com/office/officeart/2005/8/layout/vList3"/>
    <dgm:cxn modelId="{B3D9FE9F-2241-4E1D-87B8-9CC070865FF3}" type="presParOf" srcId="{6D346D4A-4F8E-41B1-9A5D-8EE079330B66}" destId="{6E1A826F-6092-4E07-BD7C-E486C7D29FE8}" srcOrd="0" destOrd="0" presId="urn:microsoft.com/office/officeart/2005/8/layout/vList3"/>
    <dgm:cxn modelId="{A645800F-5C43-40E3-8AA4-EB4A5CB717A9}" type="presParOf" srcId="{6D346D4A-4F8E-41B1-9A5D-8EE079330B66}" destId="{A078E2B4-9129-47EA-B870-A997EA3034A2}" srcOrd="1" destOrd="0" presId="urn:microsoft.com/office/officeart/2005/8/layout/vList3"/>
    <dgm:cxn modelId="{A17BB2FA-F20B-4EAC-B20A-CA39204C3D45}" type="presParOf" srcId="{DD886B7D-F873-4323-B599-8EAAC1E249BA}" destId="{29A800EF-748C-4DB6-9EC5-C2D4989F0CCF}" srcOrd="1" destOrd="0" presId="urn:microsoft.com/office/officeart/2005/8/layout/vList3"/>
    <dgm:cxn modelId="{0207E760-4258-4460-AD1C-FA7BC31E37F3}" type="presParOf" srcId="{DD886B7D-F873-4323-B599-8EAAC1E249BA}" destId="{FF9EDE7F-E7D8-481A-A336-5C5C2B05BBB6}" srcOrd="2" destOrd="0" presId="urn:microsoft.com/office/officeart/2005/8/layout/vList3"/>
    <dgm:cxn modelId="{22415C29-FD48-4F6B-BDAA-FBA3E4A7D062}" type="presParOf" srcId="{FF9EDE7F-E7D8-481A-A336-5C5C2B05BBB6}" destId="{720877D7-105A-4388-A00B-A6A4A0343C0F}" srcOrd="0" destOrd="0" presId="urn:microsoft.com/office/officeart/2005/8/layout/vList3"/>
    <dgm:cxn modelId="{1C696648-A95C-45C5-8E58-F976C771CD95}" type="presParOf" srcId="{FF9EDE7F-E7D8-481A-A336-5C5C2B05BBB6}" destId="{BAB605B2-957E-4E34-99B8-04FE1A803E7C}"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FFA8EC-3876-48F8-A33F-418630A5A1D9}"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MX"/>
        </a:p>
      </dgm:t>
    </dgm:pt>
    <dgm:pt modelId="{8707C359-3DDB-491C-A41D-BCAE46076B32}">
      <dgm:prSet custT="1"/>
      <dgm:spPr>
        <a:solidFill>
          <a:srgbClr val="85BD5F"/>
        </a:solidFill>
      </dgm:spPr>
      <dgm:t>
        <a:bodyPr/>
        <a:lstStyle/>
        <a:p>
          <a:pPr algn="just"/>
          <a:r>
            <a:rPr lang="es-MX" sz="2400" b="1" i="1" u="sng" dirty="0" smtClean="0">
              <a:solidFill>
                <a:schemeClr val="bg1"/>
              </a:solidFill>
            </a:rPr>
            <a:t>Instrumentos de Planeación</a:t>
          </a:r>
        </a:p>
      </dgm:t>
    </dgm:pt>
    <dgm:pt modelId="{B39674BF-AA92-4E34-88A8-7A1FFBF10CC0}" type="parTrans" cxnId="{34B0DE51-63BB-498A-B87E-AEF355623BD5}">
      <dgm:prSet/>
      <dgm:spPr/>
      <dgm:t>
        <a:bodyPr/>
        <a:lstStyle/>
        <a:p>
          <a:endParaRPr lang="es-MX"/>
        </a:p>
      </dgm:t>
    </dgm:pt>
    <dgm:pt modelId="{BF0583CD-4A03-4D01-B556-1FF86E96057F}" type="sibTrans" cxnId="{34B0DE51-63BB-498A-B87E-AEF355623BD5}">
      <dgm:prSet/>
      <dgm:spPr/>
      <dgm:t>
        <a:bodyPr/>
        <a:lstStyle/>
        <a:p>
          <a:endParaRPr lang="es-MX"/>
        </a:p>
      </dgm:t>
    </dgm:pt>
    <dgm:pt modelId="{89DE2F9D-69EA-400A-A62A-94D515828C8F}">
      <dgm:prSet custT="1"/>
      <dgm:spPr>
        <a:solidFill>
          <a:srgbClr val="85BD5F"/>
        </a:solidFill>
      </dgm:spPr>
      <dgm:t>
        <a:bodyPr/>
        <a:lstStyle/>
        <a:p>
          <a:pPr algn="just"/>
          <a:r>
            <a:rPr lang="es-MX" sz="2400" b="1" i="1" u="sng" dirty="0" smtClean="0">
              <a:solidFill>
                <a:schemeClr val="bg1"/>
              </a:solidFill>
            </a:rPr>
            <a:t>Instrumentos de Regulación</a:t>
          </a:r>
        </a:p>
      </dgm:t>
    </dgm:pt>
    <dgm:pt modelId="{B0BB5870-99C6-4844-8E91-328E51865167}" type="parTrans" cxnId="{74784D45-FEC9-4620-A105-78CFC59E6BC2}">
      <dgm:prSet/>
      <dgm:spPr/>
      <dgm:t>
        <a:bodyPr/>
        <a:lstStyle/>
        <a:p>
          <a:endParaRPr lang="es-MX"/>
        </a:p>
      </dgm:t>
    </dgm:pt>
    <dgm:pt modelId="{03C49B8D-E3B5-4318-BC13-7419C5BDA6BD}" type="sibTrans" cxnId="{74784D45-FEC9-4620-A105-78CFC59E6BC2}">
      <dgm:prSet/>
      <dgm:spPr/>
      <dgm:t>
        <a:bodyPr/>
        <a:lstStyle/>
        <a:p>
          <a:endParaRPr lang="es-MX"/>
        </a:p>
      </dgm:t>
    </dgm:pt>
    <dgm:pt modelId="{EFEE0776-116B-4D12-9F3A-C410FE1DB2D3}">
      <dgm:prSet custT="1"/>
      <dgm:spPr>
        <a:solidFill>
          <a:srgbClr val="85BD5F"/>
        </a:solidFill>
      </dgm:spPr>
      <dgm:t>
        <a:bodyPr/>
        <a:lstStyle/>
        <a:p>
          <a:pPr algn="just"/>
          <a:r>
            <a:rPr lang="es-MX" sz="2400" b="1" i="1" u="sng" dirty="0" smtClean="0">
              <a:solidFill>
                <a:schemeClr val="bg1"/>
              </a:solidFill>
            </a:rPr>
            <a:t>Instrumentos de Fomento</a:t>
          </a:r>
        </a:p>
      </dgm:t>
    </dgm:pt>
    <dgm:pt modelId="{C3EE570A-02C8-4D8F-8BEE-AFEBF5006DF4}" type="parTrans" cxnId="{B8E17C12-18EC-4536-8976-9DE128F84527}">
      <dgm:prSet/>
      <dgm:spPr/>
      <dgm:t>
        <a:bodyPr/>
        <a:lstStyle/>
        <a:p>
          <a:endParaRPr lang="es-MX"/>
        </a:p>
      </dgm:t>
    </dgm:pt>
    <dgm:pt modelId="{FEEDC705-AE11-4435-B04B-7967F23A53D2}" type="sibTrans" cxnId="{B8E17C12-18EC-4536-8976-9DE128F84527}">
      <dgm:prSet/>
      <dgm:spPr/>
      <dgm:t>
        <a:bodyPr/>
        <a:lstStyle/>
        <a:p>
          <a:endParaRPr lang="es-MX"/>
        </a:p>
      </dgm:t>
    </dgm:pt>
    <dgm:pt modelId="{E088268A-43F1-48EE-933A-C5B621D8B8EE}">
      <dgm:prSet custT="1"/>
      <dgm:spPr>
        <a:solidFill>
          <a:srgbClr val="85BD5F"/>
        </a:solidFill>
      </dgm:spPr>
      <dgm:t>
        <a:bodyPr/>
        <a:lstStyle/>
        <a:p>
          <a:pPr algn="just"/>
          <a:endParaRPr lang="es-MX" sz="2400" b="1" i="1" u="sng" dirty="0" smtClean="0">
            <a:solidFill>
              <a:schemeClr val="bg1"/>
            </a:solidFill>
          </a:endParaRPr>
        </a:p>
        <a:p>
          <a:pPr algn="just"/>
          <a:r>
            <a:rPr lang="es-MX" sz="2400" b="1" i="1" u="sng" dirty="0" smtClean="0">
              <a:solidFill>
                <a:schemeClr val="bg1"/>
              </a:solidFill>
            </a:rPr>
            <a:t>Presupuesto Gubernamental </a:t>
          </a:r>
        </a:p>
        <a:p>
          <a:pPr algn="just"/>
          <a:endParaRPr lang="es-MX" sz="2400" b="1" i="1" u="sng" dirty="0" smtClean="0">
            <a:solidFill>
              <a:schemeClr val="tx1"/>
            </a:solidFill>
          </a:endParaRPr>
        </a:p>
      </dgm:t>
    </dgm:pt>
    <dgm:pt modelId="{6D684206-2F45-42E2-8B53-223F3D3D5E52}" type="parTrans" cxnId="{CE1D9344-09EE-410D-977F-2F77976374CA}">
      <dgm:prSet/>
      <dgm:spPr/>
      <dgm:t>
        <a:bodyPr/>
        <a:lstStyle/>
        <a:p>
          <a:endParaRPr lang="es-MX"/>
        </a:p>
      </dgm:t>
    </dgm:pt>
    <dgm:pt modelId="{C0FF0714-B8F7-4BD9-A292-8DA76EA27D33}" type="sibTrans" cxnId="{CE1D9344-09EE-410D-977F-2F77976374CA}">
      <dgm:prSet/>
      <dgm:spPr/>
      <dgm:t>
        <a:bodyPr/>
        <a:lstStyle/>
        <a:p>
          <a:endParaRPr lang="es-MX"/>
        </a:p>
      </dgm:t>
    </dgm:pt>
    <dgm:pt modelId="{7428896B-141F-42CD-B520-0618A1FD3C23}" type="pres">
      <dgm:prSet presAssocID="{70FFA8EC-3876-48F8-A33F-418630A5A1D9}" presName="linear" presStyleCnt="0">
        <dgm:presLayoutVars>
          <dgm:dir/>
          <dgm:resizeHandles val="exact"/>
        </dgm:presLayoutVars>
      </dgm:prSet>
      <dgm:spPr/>
      <dgm:t>
        <a:bodyPr/>
        <a:lstStyle/>
        <a:p>
          <a:endParaRPr lang="es-MX"/>
        </a:p>
      </dgm:t>
    </dgm:pt>
    <dgm:pt modelId="{7E8AEEAC-5DC4-47C0-B421-888AD983D680}" type="pres">
      <dgm:prSet presAssocID="{8707C359-3DDB-491C-A41D-BCAE46076B32}" presName="comp" presStyleCnt="0"/>
      <dgm:spPr/>
      <dgm:t>
        <a:bodyPr/>
        <a:lstStyle/>
        <a:p>
          <a:endParaRPr lang="es-MX"/>
        </a:p>
      </dgm:t>
    </dgm:pt>
    <dgm:pt modelId="{6CF3955D-8F6E-4838-85CD-A69D7FEA5F69}" type="pres">
      <dgm:prSet presAssocID="{8707C359-3DDB-491C-A41D-BCAE46076B32}" presName="box" presStyleLbl="node1" presStyleIdx="0" presStyleCnt="4" custLinFactNeighborX="3420" custLinFactNeighborY="710"/>
      <dgm:spPr/>
      <dgm:t>
        <a:bodyPr/>
        <a:lstStyle/>
        <a:p>
          <a:endParaRPr lang="es-MX"/>
        </a:p>
      </dgm:t>
    </dgm:pt>
    <dgm:pt modelId="{B42513B4-24F9-48F0-BD1C-3272D9A7F9EB}" type="pres">
      <dgm:prSet presAssocID="{8707C359-3DDB-491C-A41D-BCAE46076B32}" presName="img"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t>
        <a:bodyPr/>
        <a:lstStyle/>
        <a:p>
          <a:endParaRPr lang="es-MX"/>
        </a:p>
      </dgm:t>
    </dgm:pt>
    <dgm:pt modelId="{B0F67EAF-4FA7-4E04-966D-08C273722CEF}" type="pres">
      <dgm:prSet presAssocID="{8707C359-3DDB-491C-A41D-BCAE46076B32}" presName="text" presStyleLbl="node1" presStyleIdx="0" presStyleCnt="4">
        <dgm:presLayoutVars>
          <dgm:bulletEnabled val="1"/>
        </dgm:presLayoutVars>
      </dgm:prSet>
      <dgm:spPr/>
      <dgm:t>
        <a:bodyPr/>
        <a:lstStyle/>
        <a:p>
          <a:endParaRPr lang="es-MX"/>
        </a:p>
      </dgm:t>
    </dgm:pt>
    <dgm:pt modelId="{1E650AC5-B854-41DB-B30A-122CAA870CC1}" type="pres">
      <dgm:prSet presAssocID="{BF0583CD-4A03-4D01-B556-1FF86E96057F}" presName="spacer" presStyleCnt="0"/>
      <dgm:spPr/>
    </dgm:pt>
    <dgm:pt modelId="{5BA165F9-8A27-4534-9D95-6FDEC9A74E1E}" type="pres">
      <dgm:prSet presAssocID="{89DE2F9D-69EA-400A-A62A-94D515828C8F}" presName="comp" presStyleCnt="0"/>
      <dgm:spPr/>
    </dgm:pt>
    <dgm:pt modelId="{C07FA19C-5DE6-4BAC-AF34-413128D7B176}" type="pres">
      <dgm:prSet presAssocID="{89DE2F9D-69EA-400A-A62A-94D515828C8F}" presName="box" presStyleLbl="node1" presStyleIdx="1" presStyleCnt="4"/>
      <dgm:spPr/>
      <dgm:t>
        <a:bodyPr/>
        <a:lstStyle/>
        <a:p>
          <a:endParaRPr lang="es-MX"/>
        </a:p>
      </dgm:t>
    </dgm:pt>
    <dgm:pt modelId="{8873F53C-F23B-4339-A2B5-0BB7D3608A2E}" type="pres">
      <dgm:prSet presAssocID="{89DE2F9D-69EA-400A-A62A-94D515828C8F}" presName="img" presStyleLbl="fgImgPlace1" presStyleIdx="1" presStyleCnt="4"/>
      <dgm:spPr/>
    </dgm:pt>
    <dgm:pt modelId="{3780B2FC-8128-489A-9CC3-7F37B00566A1}" type="pres">
      <dgm:prSet presAssocID="{89DE2F9D-69EA-400A-A62A-94D515828C8F}" presName="text" presStyleLbl="node1" presStyleIdx="1" presStyleCnt="4">
        <dgm:presLayoutVars>
          <dgm:bulletEnabled val="1"/>
        </dgm:presLayoutVars>
      </dgm:prSet>
      <dgm:spPr/>
      <dgm:t>
        <a:bodyPr/>
        <a:lstStyle/>
        <a:p>
          <a:endParaRPr lang="es-MX"/>
        </a:p>
      </dgm:t>
    </dgm:pt>
    <dgm:pt modelId="{C4F205D1-DE75-4744-BFB9-34D6A0EFA473}" type="pres">
      <dgm:prSet presAssocID="{03C49B8D-E3B5-4318-BC13-7419C5BDA6BD}" presName="spacer" presStyleCnt="0"/>
      <dgm:spPr/>
    </dgm:pt>
    <dgm:pt modelId="{9CF97C8C-E56F-478E-83F3-B20B70793B72}" type="pres">
      <dgm:prSet presAssocID="{EFEE0776-116B-4D12-9F3A-C410FE1DB2D3}" presName="comp" presStyleCnt="0"/>
      <dgm:spPr/>
    </dgm:pt>
    <dgm:pt modelId="{41BDCCE2-1749-4E55-80F4-65C4C795DC44}" type="pres">
      <dgm:prSet presAssocID="{EFEE0776-116B-4D12-9F3A-C410FE1DB2D3}" presName="box" presStyleLbl="node1" presStyleIdx="2" presStyleCnt="4"/>
      <dgm:spPr/>
      <dgm:t>
        <a:bodyPr/>
        <a:lstStyle/>
        <a:p>
          <a:endParaRPr lang="es-MX"/>
        </a:p>
      </dgm:t>
    </dgm:pt>
    <dgm:pt modelId="{66508D42-5E78-414B-A6C4-19755D88BE20}" type="pres">
      <dgm:prSet presAssocID="{EFEE0776-116B-4D12-9F3A-C410FE1DB2D3}" presName="img" presStyleLbl="fgImgPlace1" presStyleIdx="2" presStyleCnt="4"/>
      <dgm:spPr/>
    </dgm:pt>
    <dgm:pt modelId="{7A56D2CE-5EEE-4EE5-BCB8-B574117E1E1F}" type="pres">
      <dgm:prSet presAssocID="{EFEE0776-116B-4D12-9F3A-C410FE1DB2D3}" presName="text" presStyleLbl="node1" presStyleIdx="2" presStyleCnt="4">
        <dgm:presLayoutVars>
          <dgm:bulletEnabled val="1"/>
        </dgm:presLayoutVars>
      </dgm:prSet>
      <dgm:spPr/>
      <dgm:t>
        <a:bodyPr/>
        <a:lstStyle/>
        <a:p>
          <a:endParaRPr lang="es-MX"/>
        </a:p>
      </dgm:t>
    </dgm:pt>
    <dgm:pt modelId="{1EE43E93-3212-4408-9A33-A7B368008279}" type="pres">
      <dgm:prSet presAssocID="{FEEDC705-AE11-4435-B04B-7967F23A53D2}" presName="spacer" presStyleCnt="0"/>
      <dgm:spPr/>
    </dgm:pt>
    <dgm:pt modelId="{4B2DAC1E-D163-4FA0-A948-4733C78027E3}" type="pres">
      <dgm:prSet presAssocID="{E088268A-43F1-48EE-933A-C5B621D8B8EE}" presName="comp" presStyleCnt="0"/>
      <dgm:spPr/>
    </dgm:pt>
    <dgm:pt modelId="{4446702C-816B-4A74-A80F-EF447637F94B}" type="pres">
      <dgm:prSet presAssocID="{E088268A-43F1-48EE-933A-C5B621D8B8EE}" presName="box" presStyleLbl="node1" presStyleIdx="3" presStyleCnt="4" custLinFactNeighborX="-2046" custLinFactNeighborY="-6725"/>
      <dgm:spPr/>
      <dgm:t>
        <a:bodyPr/>
        <a:lstStyle/>
        <a:p>
          <a:endParaRPr lang="es-MX"/>
        </a:p>
      </dgm:t>
    </dgm:pt>
    <dgm:pt modelId="{2D064441-5B43-4B12-90FA-79E0FA158E5B}" type="pres">
      <dgm:prSet presAssocID="{E088268A-43F1-48EE-933A-C5B621D8B8EE}" presName="img" presStyleLbl="fgImgPlace1" presStyleIdx="3" presStyleCnt="4"/>
      <dgm:spPr/>
    </dgm:pt>
    <dgm:pt modelId="{11B1C696-7C89-4F70-B1DD-126DB14CB17A}" type="pres">
      <dgm:prSet presAssocID="{E088268A-43F1-48EE-933A-C5B621D8B8EE}" presName="text" presStyleLbl="node1" presStyleIdx="3" presStyleCnt="4">
        <dgm:presLayoutVars>
          <dgm:bulletEnabled val="1"/>
        </dgm:presLayoutVars>
      </dgm:prSet>
      <dgm:spPr/>
      <dgm:t>
        <a:bodyPr/>
        <a:lstStyle/>
        <a:p>
          <a:endParaRPr lang="es-MX"/>
        </a:p>
      </dgm:t>
    </dgm:pt>
  </dgm:ptLst>
  <dgm:cxnLst>
    <dgm:cxn modelId="{93DF444F-82D2-4C6F-86D1-B1A09584A677}" type="presOf" srcId="{E088268A-43F1-48EE-933A-C5B621D8B8EE}" destId="{11B1C696-7C89-4F70-B1DD-126DB14CB17A}" srcOrd="1" destOrd="0" presId="urn:microsoft.com/office/officeart/2005/8/layout/vList4"/>
    <dgm:cxn modelId="{C51D2270-F09D-41F6-8E0B-AE9190721900}" type="presOf" srcId="{89DE2F9D-69EA-400A-A62A-94D515828C8F}" destId="{3780B2FC-8128-489A-9CC3-7F37B00566A1}" srcOrd="1" destOrd="0" presId="urn:microsoft.com/office/officeart/2005/8/layout/vList4"/>
    <dgm:cxn modelId="{CE1D9344-09EE-410D-977F-2F77976374CA}" srcId="{70FFA8EC-3876-48F8-A33F-418630A5A1D9}" destId="{E088268A-43F1-48EE-933A-C5B621D8B8EE}" srcOrd="3" destOrd="0" parTransId="{6D684206-2F45-42E2-8B53-223F3D3D5E52}" sibTransId="{C0FF0714-B8F7-4BD9-A292-8DA76EA27D33}"/>
    <dgm:cxn modelId="{34B0DE51-63BB-498A-B87E-AEF355623BD5}" srcId="{70FFA8EC-3876-48F8-A33F-418630A5A1D9}" destId="{8707C359-3DDB-491C-A41D-BCAE46076B32}" srcOrd="0" destOrd="0" parTransId="{B39674BF-AA92-4E34-88A8-7A1FFBF10CC0}" sibTransId="{BF0583CD-4A03-4D01-B556-1FF86E96057F}"/>
    <dgm:cxn modelId="{F136AEDE-7482-4C14-BC7C-3D235E3DE987}" type="presOf" srcId="{EFEE0776-116B-4D12-9F3A-C410FE1DB2D3}" destId="{41BDCCE2-1749-4E55-80F4-65C4C795DC44}" srcOrd="0" destOrd="0" presId="urn:microsoft.com/office/officeart/2005/8/layout/vList4"/>
    <dgm:cxn modelId="{2FB1AA13-D9B4-4D6D-A27E-B81CE7433538}" type="presOf" srcId="{EFEE0776-116B-4D12-9F3A-C410FE1DB2D3}" destId="{7A56D2CE-5EEE-4EE5-BCB8-B574117E1E1F}" srcOrd="1" destOrd="0" presId="urn:microsoft.com/office/officeart/2005/8/layout/vList4"/>
    <dgm:cxn modelId="{B8E17C12-18EC-4536-8976-9DE128F84527}" srcId="{70FFA8EC-3876-48F8-A33F-418630A5A1D9}" destId="{EFEE0776-116B-4D12-9F3A-C410FE1DB2D3}" srcOrd="2" destOrd="0" parTransId="{C3EE570A-02C8-4D8F-8BEE-AFEBF5006DF4}" sibTransId="{FEEDC705-AE11-4435-B04B-7967F23A53D2}"/>
    <dgm:cxn modelId="{45DED00C-65E5-4594-A377-61288AFD7E5D}" type="presOf" srcId="{8707C359-3DDB-491C-A41D-BCAE46076B32}" destId="{B0F67EAF-4FA7-4E04-966D-08C273722CEF}" srcOrd="1" destOrd="0" presId="urn:microsoft.com/office/officeart/2005/8/layout/vList4"/>
    <dgm:cxn modelId="{8EECB565-86B9-40D6-9AC0-4D112F32D868}" type="presOf" srcId="{89DE2F9D-69EA-400A-A62A-94D515828C8F}" destId="{C07FA19C-5DE6-4BAC-AF34-413128D7B176}" srcOrd="0" destOrd="0" presId="urn:microsoft.com/office/officeart/2005/8/layout/vList4"/>
    <dgm:cxn modelId="{74784D45-FEC9-4620-A105-78CFC59E6BC2}" srcId="{70FFA8EC-3876-48F8-A33F-418630A5A1D9}" destId="{89DE2F9D-69EA-400A-A62A-94D515828C8F}" srcOrd="1" destOrd="0" parTransId="{B0BB5870-99C6-4844-8E91-328E51865167}" sibTransId="{03C49B8D-E3B5-4318-BC13-7419C5BDA6BD}"/>
    <dgm:cxn modelId="{ED2F8F2A-AB84-413B-8A66-DDD878234D3F}" type="presOf" srcId="{E088268A-43F1-48EE-933A-C5B621D8B8EE}" destId="{4446702C-816B-4A74-A80F-EF447637F94B}" srcOrd="0" destOrd="0" presId="urn:microsoft.com/office/officeart/2005/8/layout/vList4"/>
    <dgm:cxn modelId="{FD4BA3E9-82FE-4D63-9A3C-D5A94DFE2885}" type="presOf" srcId="{70FFA8EC-3876-48F8-A33F-418630A5A1D9}" destId="{7428896B-141F-42CD-B520-0618A1FD3C23}" srcOrd="0" destOrd="0" presId="urn:microsoft.com/office/officeart/2005/8/layout/vList4"/>
    <dgm:cxn modelId="{BC560C0E-A74C-41F0-98B9-4DAFA691F5B5}" type="presOf" srcId="{8707C359-3DDB-491C-A41D-BCAE46076B32}" destId="{6CF3955D-8F6E-4838-85CD-A69D7FEA5F69}" srcOrd="0" destOrd="0" presId="urn:microsoft.com/office/officeart/2005/8/layout/vList4"/>
    <dgm:cxn modelId="{BA825A2A-3863-4676-AEBF-1C83C3FDC120}" type="presParOf" srcId="{7428896B-141F-42CD-B520-0618A1FD3C23}" destId="{7E8AEEAC-5DC4-47C0-B421-888AD983D680}" srcOrd="0" destOrd="0" presId="urn:microsoft.com/office/officeart/2005/8/layout/vList4"/>
    <dgm:cxn modelId="{4A671ABD-05B2-4C59-9B11-14E5B7A85678}" type="presParOf" srcId="{7E8AEEAC-5DC4-47C0-B421-888AD983D680}" destId="{6CF3955D-8F6E-4838-85CD-A69D7FEA5F69}" srcOrd="0" destOrd="0" presId="urn:microsoft.com/office/officeart/2005/8/layout/vList4"/>
    <dgm:cxn modelId="{E76012DD-B908-4506-A1FD-2E56A5BA93D3}" type="presParOf" srcId="{7E8AEEAC-5DC4-47C0-B421-888AD983D680}" destId="{B42513B4-24F9-48F0-BD1C-3272D9A7F9EB}" srcOrd="1" destOrd="0" presId="urn:microsoft.com/office/officeart/2005/8/layout/vList4"/>
    <dgm:cxn modelId="{E2098D74-E66F-4DDC-BDAE-63AF5BD971A3}" type="presParOf" srcId="{7E8AEEAC-5DC4-47C0-B421-888AD983D680}" destId="{B0F67EAF-4FA7-4E04-966D-08C273722CEF}" srcOrd="2" destOrd="0" presId="urn:microsoft.com/office/officeart/2005/8/layout/vList4"/>
    <dgm:cxn modelId="{7D2FE022-0E1B-4309-A34A-C8FD8965C4CC}" type="presParOf" srcId="{7428896B-141F-42CD-B520-0618A1FD3C23}" destId="{1E650AC5-B854-41DB-B30A-122CAA870CC1}" srcOrd="1" destOrd="0" presId="urn:microsoft.com/office/officeart/2005/8/layout/vList4"/>
    <dgm:cxn modelId="{1ACBA754-4908-4C46-AB47-EA16500885C1}" type="presParOf" srcId="{7428896B-141F-42CD-B520-0618A1FD3C23}" destId="{5BA165F9-8A27-4534-9D95-6FDEC9A74E1E}" srcOrd="2" destOrd="0" presId="urn:microsoft.com/office/officeart/2005/8/layout/vList4"/>
    <dgm:cxn modelId="{22E8CBB3-9B99-43FA-8FD7-7370A76903BE}" type="presParOf" srcId="{5BA165F9-8A27-4534-9D95-6FDEC9A74E1E}" destId="{C07FA19C-5DE6-4BAC-AF34-413128D7B176}" srcOrd="0" destOrd="0" presId="urn:microsoft.com/office/officeart/2005/8/layout/vList4"/>
    <dgm:cxn modelId="{65E5BB76-E7E6-4CB5-9561-DFD5A29DD2AE}" type="presParOf" srcId="{5BA165F9-8A27-4534-9D95-6FDEC9A74E1E}" destId="{8873F53C-F23B-4339-A2B5-0BB7D3608A2E}" srcOrd="1" destOrd="0" presId="urn:microsoft.com/office/officeart/2005/8/layout/vList4"/>
    <dgm:cxn modelId="{9CDB2AD5-35F6-4064-9FEC-615A1C316EA9}" type="presParOf" srcId="{5BA165F9-8A27-4534-9D95-6FDEC9A74E1E}" destId="{3780B2FC-8128-489A-9CC3-7F37B00566A1}" srcOrd="2" destOrd="0" presId="urn:microsoft.com/office/officeart/2005/8/layout/vList4"/>
    <dgm:cxn modelId="{86B28B24-06D1-4495-A967-73EBBDA64BF0}" type="presParOf" srcId="{7428896B-141F-42CD-B520-0618A1FD3C23}" destId="{C4F205D1-DE75-4744-BFB9-34D6A0EFA473}" srcOrd="3" destOrd="0" presId="urn:microsoft.com/office/officeart/2005/8/layout/vList4"/>
    <dgm:cxn modelId="{3205AB0F-017A-4EE7-A4C1-F4650710DBB9}" type="presParOf" srcId="{7428896B-141F-42CD-B520-0618A1FD3C23}" destId="{9CF97C8C-E56F-478E-83F3-B20B70793B72}" srcOrd="4" destOrd="0" presId="urn:microsoft.com/office/officeart/2005/8/layout/vList4"/>
    <dgm:cxn modelId="{FBB1FEB8-ABCE-4A37-A6BB-D8228B7E1A90}" type="presParOf" srcId="{9CF97C8C-E56F-478E-83F3-B20B70793B72}" destId="{41BDCCE2-1749-4E55-80F4-65C4C795DC44}" srcOrd="0" destOrd="0" presId="urn:microsoft.com/office/officeart/2005/8/layout/vList4"/>
    <dgm:cxn modelId="{9D9239B5-96F2-4EB0-B86D-1E3B97EB219D}" type="presParOf" srcId="{9CF97C8C-E56F-478E-83F3-B20B70793B72}" destId="{66508D42-5E78-414B-A6C4-19755D88BE20}" srcOrd="1" destOrd="0" presId="urn:microsoft.com/office/officeart/2005/8/layout/vList4"/>
    <dgm:cxn modelId="{8A889569-DCDB-4905-A905-C99AF5955F3D}" type="presParOf" srcId="{9CF97C8C-E56F-478E-83F3-B20B70793B72}" destId="{7A56D2CE-5EEE-4EE5-BCB8-B574117E1E1F}" srcOrd="2" destOrd="0" presId="urn:microsoft.com/office/officeart/2005/8/layout/vList4"/>
    <dgm:cxn modelId="{F810DD98-1C28-4060-8023-037AA1C78983}" type="presParOf" srcId="{7428896B-141F-42CD-B520-0618A1FD3C23}" destId="{1EE43E93-3212-4408-9A33-A7B368008279}" srcOrd="5" destOrd="0" presId="urn:microsoft.com/office/officeart/2005/8/layout/vList4"/>
    <dgm:cxn modelId="{7D2B0572-9F58-4FCB-92C7-F48F399F8218}" type="presParOf" srcId="{7428896B-141F-42CD-B520-0618A1FD3C23}" destId="{4B2DAC1E-D163-4FA0-A948-4733C78027E3}" srcOrd="6" destOrd="0" presId="urn:microsoft.com/office/officeart/2005/8/layout/vList4"/>
    <dgm:cxn modelId="{A4CEE79E-5D2F-453B-B802-FB9B8147436E}" type="presParOf" srcId="{4B2DAC1E-D163-4FA0-A948-4733C78027E3}" destId="{4446702C-816B-4A74-A80F-EF447637F94B}" srcOrd="0" destOrd="0" presId="urn:microsoft.com/office/officeart/2005/8/layout/vList4"/>
    <dgm:cxn modelId="{202EDC89-9921-4FCA-899A-0B287CFA56DC}" type="presParOf" srcId="{4B2DAC1E-D163-4FA0-A948-4733C78027E3}" destId="{2D064441-5B43-4B12-90FA-79E0FA158E5B}" srcOrd="1" destOrd="0" presId="urn:microsoft.com/office/officeart/2005/8/layout/vList4"/>
    <dgm:cxn modelId="{09CDEF79-0519-4986-8D67-978A3B4028BC}" type="presParOf" srcId="{4B2DAC1E-D163-4FA0-A948-4733C78027E3}" destId="{11B1C696-7C89-4F70-B1DD-126DB14CB17A}"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FFA8EC-3876-48F8-A33F-418630A5A1D9}" type="doc">
      <dgm:prSet loTypeId="urn:microsoft.com/office/officeart/2005/8/layout/vList3" loCatId="list" qsTypeId="urn:microsoft.com/office/officeart/2005/8/quickstyle/simple1" qsCatId="simple" csTypeId="urn:microsoft.com/office/officeart/2005/8/colors/colorful5" csCatId="colorful" phldr="1"/>
      <dgm:spPr/>
      <dgm:t>
        <a:bodyPr/>
        <a:lstStyle/>
        <a:p>
          <a:endParaRPr lang="es-MX"/>
        </a:p>
      </dgm:t>
    </dgm:pt>
    <dgm:pt modelId="{8707C359-3DDB-491C-A41D-BCAE46076B32}">
      <dgm:prSet custT="1"/>
      <dgm:spPr/>
      <dgm:t>
        <a:bodyPr anchor="ctr"/>
        <a:lstStyle/>
        <a:p>
          <a:pPr algn="l"/>
          <a:r>
            <a:rPr lang="es-MX" sz="2400" dirty="0" smtClean="0"/>
            <a:t>Integración de criterios de conservación y uso sustentable de la biodiversidad al nuevo modelo de desarrollo de turismo sustentable en México, así como contribuir a la reducción de los impactos adversos del Cambio Climático.</a:t>
          </a:r>
        </a:p>
      </dgm:t>
    </dgm:pt>
    <dgm:pt modelId="{B39674BF-AA92-4E34-88A8-7A1FFBF10CC0}" type="parTrans" cxnId="{34B0DE51-63BB-498A-B87E-AEF355623BD5}">
      <dgm:prSet/>
      <dgm:spPr/>
      <dgm:t>
        <a:bodyPr/>
        <a:lstStyle/>
        <a:p>
          <a:endParaRPr lang="es-MX"/>
        </a:p>
      </dgm:t>
    </dgm:pt>
    <dgm:pt modelId="{BF0583CD-4A03-4D01-B556-1FF86E96057F}" type="sibTrans" cxnId="{34B0DE51-63BB-498A-B87E-AEF355623BD5}">
      <dgm:prSet/>
      <dgm:spPr/>
      <dgm:t>
        <a:bodyPr/>
        <a:lstStyle/>
        <a:p>
          <a:endParaRPr lang="es-MX"/>
        </a:p>
      </dgm:t>
    </dgm:pt>
    <dgm:pt modelId="{9E747AF6-7419-FE45-99EE-3905483E5820}">
      <dgm:prSet custT="1"/>
      <dgm:spPr>
        <a:solidFill>
          <a:srgbClr val="359B96"/>
        </a:solidFill>
      </dgm:spPr>
      <dgm:t>
        <a:bodyPr anchor="ctr"/>
        <a:lstStyle/>
        <a:p>
          <a:pPr algn="l" rtl="0"/>
          <a:r>
            <a:rPr lang="es-MX" sz="2400" dirty="0" smtClean="0"/>
            <a:t>En 2022 México deberá posicionarse como una potencia en materia de turismo sustentable a nivel global, integrando la conservación y el uso sustentable de la biodiversidad en el sector,  generando una oferta de servicios y destinos competitivos que contribuyan al crecimiento sustentable de las actividades turísticas, con amplios y justos beneficios  las comunidades receptoras.</a:t>
          </a:r>
          <a:endParaRPr lang="es-MX" sz="2400" dirty="0"/>
        </a:p>
      </dgm:t>
    </dgm:pt>
    <dgm:pt modelId="{74C80A06-3F3B-5945-B0E0-D0F6B0F87EC7}" type="parTrans" cxnId="{1E310433-7DD8-D645-8D00-120522EFF08E}">
      <dgm:prSet/>
      <dgm:spPr/>
      <dgm:t>
        <a:bodyPr/>
        <a:lstStyle/>
        <a:p>
          <a:endParaRPr lang="es-ES"/>
        </a:p>
      </dgm:t>
    </dgm:pt>
    <dgm:pt modelId="{E00B2F07-FAB3-B244-8EC1-FDE94D906D29}" type="sibTrans" cxnId="{1E310433-7DD8-D645-8D00-120522EFF08E}">
      <dgm:prSet/>
      <dgm:spPr/>
      <dgm:t>
        <a:bodyPr/>
        <a:lstStyle/>
        <a:p>
          <a:endParaRPr lang="es-ES"/>
        </a:p>
      </dgm:t>
    </dgm:pt>
    <dgm:pt modelId="{DD886B7D-F873-4323-B599-8EAAC1E249BA}" type="pres">
      <dgm:prSet presAssocID="{70FFA8EC-3876-48F8-A33F-418630A5A1D9}" presName="linearFlow" presStyleCnt="0">
        <dgm:presLayoutVars>
          <dgm:dir/>
          <dgm:resizeHandles val="exact"/>
        </dgm:presLayoutVars>
      </dgm:prSet>
      <dgm:spPr/>
      <dgm:t>
        <a:bodyPr/>
        <a:lstStyle/>
        <a:p>
          <a:endParaRPr lang="es-MX"/>
        </a:p>
      </dgm:t>
    </dgm:pt>
    <dgm:pt modelId="{F65825AC-7175-4AF8-84BF-1D08A0E9576C}" type="pres">
      <dgm:prSet presAssocID="{8707C359-3DDB-491C-A41D-BCAE46076B32}" presName="composite" presStyleCnt="0"/>
      <dgm:spPr/>
      <dgm:t>
        <a:bodyPr/>
        <a:lstStyle/>
        <a:p>
          <a:endParaRPr lang="es-MX"/>
        </a:p>
      </dgm:t>
    </dgm:pt>
    <dgm:pt modelId="{2BCA94B8-C3EE-404F-96A2-03C1B91742DD}" type="pres">
      <dgm:prSet presAssocID="{8707C359-3DDB-491C-A41D-BCAE46076B32}" presName="imgShp" presStyleLbl="fgImgPlace1" presStyleIdx="0" presStyleCnt="2" custLinFactY="27116" custLinFactNeighborX="16032" custLinFactNeighborY="10000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6000" r="-26000"/>
          </a:stretch>
        </a:blipFill>
      </dgm:spPr>
      <dgm:t>
        <a:bodyPr/>
        <a:lstStyle/>
        <a:p>
          <a:endParaRPr lang="es-MX"/>
        </a:p>
      </dgm:t>
    </dgm:pt>
    <dgm:pt modelId="{71E57BB6-9ABB-491B-85AE-83EF0BFA028B}" type="pres">
      <dgm:prSet presAssocID="{8707C359-3DDB-491C-A41D-BCAE46076B32}" presName="txShp" presStyleLbl="node1" presStyleIdx="0" presStyleCnt="2" custScaleX="108628" custScaleY="87912" custLinFactY="28703" custLinFactNeighborX="14374" custLinFactNeighborY="100000">
        <dgm:presLayoutVars>
          <dgm:bulletEnabled val="1"/>
        </dgm:presLayoutVars>
      </dgm:prSet>
      <dgm:spPr/>
      <dgm:t>
        <a:bodyPr/>
        <a:lstStyle/>
        <a:p>
          <a:endParaRPr lang="es-MX"/>
        </a:p>
      </dgm:t>
    </dgm:pt>
    <dgm:pt modelId="{7E066ACD-CAFF-498F-B6FC-0C111D64A869}" type="pres">
      <dgm:prSet presAssocID="{BF0583CD-4A03-4D01-B556-1FF86E96057F}" presName="spacing" presStyleCnt="0"/>
      <dgm:spPr/>
      <dgm:t>
        <a:bodyPr/>
        <a:lstStyle/>
        <a:p>
          <a:endParaRPr lang="es-MX"/>
        </a:p>
      </dgm:t>
    </dgm:pt>
    <dgm:pt modelId="{F57048B3-6F16-194B-A886-914E4FC435E7}" type="pres">
      <dgm:prSet presAssocID="{9E747AF6-7419-FE45-99EE-3905483E5820}" presName="composite" presStyleCnt="0"/>
      <dgm:spPr/>
      <dgm:t>
        <a:bodyPr/>
        <a:lstStyle/>
        <a:p>
          <a:endParaRPr lang="es-MX"/>
        </a:p>
      </dgm:t>
    </dgm:pt>
    <dgm:pt modelId="{F075DAB6-E289-8B44-A881-D01D4D8C1B83}" type="pres">
      <dgm:prSet presAssocID="{9E747AF6-7419-FE45-99EE-3905483E5820}" presName="imgShp" presStyleLbl="fgImgPlace1" presStyleIdx="1" presStyleCnt="2" custLinFactX="200000" custLinFactY="-24988" custLinFactNeighborX="262788" custLinFactNeighborY="-100000"/>
      <dgm:spPr>
        <a:blipFill>
          <a:blip xmlns:r="http://schemas.openxmlformats.org/officeDocument/2006/relationships" r:embed="rId2">
            <a:extLst>
              <a:ext uri="{28A0092B-C50C-407E-A947-70E740481C1C}">
                <a14:useLocalDpi xmlns:a14="http://schemas.microsoft.com/office/drawing/2010/main" val="0"/>
              </a:ext>
            </a:extLst>
          </a:blip>
          <a:srcRect/>
          <a:stretch>
            <a:fillRect t="-9000" b="-9000"/>
          </a:stretch>
        </a:blipFill>
      </dgm:spPr>
      <dgm:t>
        <a:bodyPr/>
        <a:lstStyle/>
        <a:p>
          <a:endParaRPr lang="es-ES"/>
        </a:p>
      </dgm:t>
    </dgm:pt>
    <dgm:pt modelId="{7B23A77C-703B-3B49-8C69-1DE066D2BE3C}" type="pres">
      <dgm:prSet presAssocID="{9E747AF6-7419-FE45-99EE-3905483E5820}" presName="txShp" presStyleLbl="node1" presStyleIdx="1" presStyleCnt="2" custFlipHor="1" custScaleX="131601" custScaleY="105698" custLinFactY="-20556" custLinFactNeighborX="-9406" custLinFactNeighborY="-100000">
        <dgm:presLayoutVars>
          <dgm:bulletEnabled val="1"/>
        </dgm:presLayoutVars>
      </dgm:prSet>
      <dgm:spPr/>
      <dgm:t>
        <a:bodyPr/>
        <a:lstStyle/>
        <a:p>
          <a:endParaRPr lang="es-ES"/>
        </a:p>
      </dgm:t>
    </dgm:pt>
  </dgm:ptLst>
  <dgm:cxnLst>
    <dgm:cxn modelId="{F7D59C72-326F-2C4A-BA0B-8E257AA24AFE}" type="presOf" srcId="{8707C359-3DDB-491C-A41D-BCAE46076B32}" destId="{71E57BB6-9ABB-491B-85AE-83EF0BFA028B}" srcOrd="0" destOrd="0" presId="urn:microsoft.com/office/officeart/2005/8/layout/vList3"/>
    <dgm:cxn modelId="{1E310433-7DD8-D645-8D00-120522EFF08E}" srcId="{70FFA8EC-3876-48F8-A33F-418630A5A1D9}" destId="{9E747AF6-7419-FE45-99EE-3905483E5820}" srcOrd="1" destOrd="0" parTransId="{74C80A06-3F3B-5945-B0E0-D0F6B0F87EC7}" sibTransId="{E00B2F07-FAB3-B244-8EC1-FDE94D906D29}"/>
    <dgm:cxn modelId="{34B0DE51-63BB-498A-B87E-AEF355623BD5}" srcId="{70FFA8EC-3876-48F8-A33F-418630A5A1D9}" destId="{8707C359-3DDB-491C-A41D-BCAE46076B32}" srcOrd="0" destOrd="0" parTransId="{B39674BF-AA92-4E34-88A8-7A1FFBF10CC0}" sibTransId="{BF0583CD-4A03-4D01-B556-1FF86E96057F}"/>
    <dgm:cxn modelId="{B28EECE6-483F-7442-A017-8EA85E4B6573}" type="presOf" srcId="{9E747AF6-7419-FE45-99EE-3905483E5820}" destId="{7B23A77C-703B-3B49-8C69-1DE066D2BE3C}" srcOrd="0" destOrd="0" presId="urn:microsoft.com/office/officeart/2005/8/layout/vList3"/>
    <dgm:cxn modelId="{3C1406B1-3189-7146-9A1A-3165137604D5}" type="presOf" srcId="{70FFA8EC-3876-48F8-A33F-418630A5A1D9}" destId="{DD886B7D-F873-4323-B599-8EAAC1E249BA}" srcOrd="0" destOrd="0" presId="urn:microsoft.com/office/officeart/2005/8/layout/vList3"/>
    <dgm:cxn modelId="{7E7D25E5-B7C6-BC44-BA6F-BD4197756CE2}" type="presParOf" srcId="{DD886B7D-F873-4323-B599-8EAAC1E249BA}" destId="{F65825AC-7175-4AF8-84BF-1D08A0E9576C}" srcOrd="0" destOrd="0" presId="urn:microsoft.com/office/officeart/2005/8/layout/vList3"/>
    <dgm:cxn modelId="{D294E13F-C2DA-2242-91B2-99885ECAB6DB}" type="presParOf" srcId="{F65825AC-7175-4AF8-84BF-1D08A0E9576C}" destId="{2BCA94B8-C3EE-404F-96A2-03C1B91742DD}" srcOrd="0" destOrd="0" presId="urn:microsoft.com/office/officeart/2005/8/layout/vList3"/>
    <dgm:cxn modelId="{353CE08B-092D-E640-93FD-2EE53B9B3101}" type="presParOf" srcId="{F65825AC-7175-4AF8-84BF-1D08A0E9576C}" destId="{71E57BB6-9ABB-491B-85AE-83EF0BFA028B}" srcOrd="1" destOrd="0" presId="urn:microsoft.com/office/officeart/2005/8/layout/vList3"/>
    <dgm:cxn modelId="{3C55F7CF-1E5F-8845-9E14-D14D1D3980FE}" type="presParOf" srcId="{DD886B7D-F873-4323-B599-8EAAC1E249BA}" destId="{7E066ACD-CAFF-498F-B6FC-0C111D64A869}" srcOrd="1" destOrd="0" presId="urn:microsoft.com/office/officeart/2005/8/layout/vList3"/>
    <dgm:cxn modelId="{032334C7-C21B-E64B-BAD4-651B6F22394F}" type="presParOf" srcId="{DD886B7D-F873-4323-B599-8EAAC1E249BA}" destId="{F57048B3-6F16-194B-A886-914E4FC435E7}" srcOrd="2" destOrd="0" presId="urn:microsoft.com/office/officeart/2005/8/layout/vList3"/>
    <dgm:cxn modelId="{87A7C764-C23A-604B-9791-FE8EEEF3D0EA}" type="presParOf" srcId="{F57048B3-6F16-194B-A886-914E4FC435E7}" destId="{F075DAB6-E289-8B44-A881-D01D4D8C1B83}" srcOrd="0" destOrd="0" presId="urn:microsoft.com/office/officeart/2005/8/layout/vList3"/>
    <dgm:cxn modelId="{DF161E03-8117-1D4E-9005-6E6E1302A966}" type="presParOf" srcId="{F57048B3-6F16-194B-A886-914E4FC435E7}" destId="{7B23A77C-703B-3B49-8C69-1DE066D2BE3C}"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45DE5D-5294-47BD-919D-00E0C9EB0235}" type="doc">
      <dgm:prSet loTypeId="urn:microsoft.com/office/officeart/2005/8/layout/hProcess9" loCatId="process" qsTypeId="urn:microsoft.com/office/officeart/2005/8/quickstyle/simple1" qsCatId="simple" csTypeId="urn:microsoft.com/office/officeart/2005/8/colors/colorful5" csCatId="colorful" phldr="1"/>
      <dgm:spPr/>
    </dgm:pt>
    <dgm:pt modelId="{694E097E-28F7-42B4-8DC2-8073D15FA977}">
      <dgm:prSet phldrT="[Texto]" custT="1"/>
      <dgm:spPr/>
      <dgm:t>
        <a:bodyPr/>
        <a:lstStyle/>
        <a:p>
          <a:r>
            <a:rPr lang="es-MX" sz="2400" dirty="0" smtClean="0"/>
            <a:t>Recursos autorizados en el Programa de Egresos de la Federación.</a:t>
          </a:r>
          <a:endParaRPr lang="es-MX" sz="2400" dirty="0"/>
        </a:p>
      </dgm:t>
    </dgm:pt>
    <dgm:pt modelId="{EDBEDD71-DB58-473C-9294-D0DA206E22E9}" type="parTrans" cxnId="{ABABCADD-8E10-47D4-81BC-20553024F756}">
      <dgm:prSet/>
      <dgm:spPr/>
      <dgm:t>
        <a:bodyPr/>
        <a:lstStyle/>
        <a:p>
          <a:endParaRPr lang="es-MX"/>
        </a:p>
      </dgm:t>
    </dgm:pt>
    <dgm:pt modelId="{8FDE7B07-466D-495B-B907-33BB03E4CBB2}" type="sibTrans" cxnId="{ABABCADD-8E10-47D4-81BC-20553024F756}">
      <dgm:prSet/>
      <dgm:spPr/>
      <dgm:t>
        <a:bodyPr/>
        <a:lstStyle/>
        <a:p>
          <a:endParaRPr lang="es-MX"/>
        </a:p>
      </dgm:t>
    </dgm:pt>
    <dgm:pt modelId="{4092C22F-87FB-4E87-BDC9-03E41374A3C0}">
      <dgm:prSet custT="1"/>
      <dgm:spPr/>
      <dgm:t>
        <a:bodyPr/>
        <a:lstStyle/>
        <a:p>
          <a:r>
            <a:rPr lang="es-MX" sz="2400" dirty="0" smtClean="0"/>
            <a:t>Apoyo de los recursos del Fondo Sectorial CONACYT – SECTUR.</a:t>
          </a:r>
        </a:p>
      </dgm:t>
    </dgm:pt>
    <dgm:pt modelId="{BBFB0BE3-7D6A-4DED-AE42-43D01BD0F634}" type="parTrans" cxnId="{E22872D3-C182-42E0-A526-524978EDED4E}">
      <dgm:prSet/>
      <dgm:spPr/>
      <dgm:t>
        <a:bodyPr/>
        <a:lstStyle/>
        <a:p>
          <a:endParaRPr lang="es-MX"/>
        </a:p>
      </dgm:t>
    </dgm:pt>
    <dgm:pt modelId="{71025678-5F72-407C-99A1-194C5CE89C01}" type="sibTrans" cxnId="{E22872D3-C182-42E0-A526-524978EDED4E}">
      <dgm:prSet/>
      <dgm:spPr/>
      <dgm:t>
        <a:bodyPr/>
        <a:lstStyle/>
        <a:p>
          <a:endParaRPr lang="es-MX"/>
        </a:p>
      </dgm:t>
    </dgm:pt>
    <dgm:pt modelId="{37AB812D-5C08-4523-BBE6-DD1FFD3DF3A1}">
      <dgm:prSet custT="1"/>
      <dgm:spPr/>
      <dgm:t>
        <a:bodyPr/>
        <a:lstStyle/>
        <a:p>
          <a:r>
            <a:rPr lang="es-MX" sz="2400" dirty="0" smtClean="0"/>
            <a:t>Apoyo de organismos nacionales e internacionales (GEF, PNUD, WWF, entre otros).</a:t>
          </a:r>
        </a:p>
      </dgm:t>
    </dgm:pt>
    <dgm:pt modelId="{1CD6042C-1A0A-4572-9A8A-711A27861327}" type="parTrans" cxnId="{4D4DD7F0-3F58-48F6-BE08-E047F6EFB922}">
      <dgm:prSet/>
      <dgm:spPr/>
      <dgm:t>
        <a:bodyPr/>
        <a:lstStyle/>
        <a:p>
          <a:endParaRPr lang="es-MX"/>
        </a:p>
      </dgm:t>
    </dgm:pt>
    <dgm:pt modelId="{0B7CD5B4-325A-41B4-A878-65C0C4AFE6D6}" type="sibTrans" cxnId="{4D4DD7F0-3F58-48F6-BE08-E047F6EFB922}">
      <dgm:prSet/>
      <dgm:spPr/>
      <dgm:t>
        <a:bodyPr/>
        <a:lstStyle/>
        <a:p>
          <a:endParaRPr lang="es-MX"/>
        </a:p>
      </dgm:t>
    </dgm:pt>
    <dgm:pt modelId="{D7837EF1-7AB9-434E-8B33-C4A36A18943B}" type="pres">
      <dgm:prSet presAssocID="{6945DE5D-5294-47BD-919D-00E0C9EB0235}" presName="CompostProcess" presStyleCnt="0">
        <dgm:presLayoutVars>
          <dgm:dir/>
          <dgm:resizeHandles val="exact"/>
        </dgm:presLayoutVars>
      </dgm:prSet>
      <dgm:spPr/>
    </dgm:pt>
    <dgm:pt modelId="{950C69AE-BBFD-41BC-AEB7-3A8CDD02C142}" type="pres">
      <dgm:prSet presAssocID="{6945DE5D-5294-47BD-919D-00E0C9EB0235}" presName="arrow" presStyleLbl="bgShp" presStyleIdx="0" presStyleCnt="1" custLinFactNeighborY="248"/>
      <dgm:spPr/>
    </dgm:pt>
    <dgm:pt modelId="{339D3933-D99B-4DD4-9FD4-6EC380826022}" type="pres">
      <dgm:prSet presAssocID="{6945DE5D-5294-47BD-919D-00E0C9EB0235}" presName="linearProcess" presStyleCnt="0"/>
      <dgm:spPr/>
    </dgm:pt>
    <dgm:pt modelId="{21BF2F29-C65E-41E6-B2EE-3E43F28A3ED4}" type="pres">
      <dgm:prSet presAssocID="{694E097E-28F7-42B4-8DC2-8073D15FA977}" presName="textNode" presStyleLbl="node1" presStyleIdx="0" presStyleCnt="3" custScaleX="89787" custScaleY="111673">
        <dgm:presLayoutVars>
          <dgm:bulletEnabled val="1"/>
        </dgm:presLayoutVars>
      </dgm:prSet>
      <dgm:spPr/>
      <dgm:t>
        <a:bodyPr/>
        <a:lstStyle/>
        <a:p>
          <a:endParaRPr lang="es-MX"/>
        </a:p>
      </dgm:t>
    </dgm:pt>
    <dgm:pt modelId="{A2171483-AA6B-46CE-B802-0D9ACC0E3217}" type="pres">
      <dgm:prSet presAssocID="{8FDE7B07-466D-495B-B907-33BB03E4CBB2}" presName="sibTrans" presStyleCnt="0"/>
      <dgm:spPr/>
    </dgm:pt>
    <dgm:pt modelId="{1FC1F3AE-B5CF-42B2-BEB3-739548B0F4B0}" type="pres">
      <dgm:prSet presAssocID="{4092C22F-87FB-4E87-BDC9-03E41374A3C0}" presName="textNode" presStyleLbl="node1" presStyleIdx="1" presStyleCnt="3" custScaleX="89747" custScaleY="111673">
        <dgm:presLayoutVars>
          <dgm:bulletEnabled val="1"/>
        </dgm:presLayoutVars>
      </dgm:prSet>
      <dgm:spPr/>
      <dgm:t>
        <a:bodyPr/>
        <a:lstStyle/>
        <a:p>
          <a:endParaRPr lang="es-MX"/>
        </a:p>
      </dgm:t>
    </dgm:pt>
    <dgm:pt modelId="{7CE727C1-518A-4909-8C30-82E0F53404A7}" type="pres">
      <dgm:prSet presAssocID="{71025678-5F72-407C-99A1-194C5CE89C01}" presName="sibTrans" presStyleCnt="0"/>
      <dgm:spPr/>
    </dgm:pt>
    <dgm:pt modelId="{C9D55BC4-F685-459F-A87C-E106741C4F2B}" type="pres">
      <dgm:prSet presAssocID="{37AB812D-5C08-4523-BBE6-DD1FFD3DF3A1}" presName="textNode" presStyleLbl="node1" presStyleIdx="2" presStyleCnt="3" custScaleX="89747" custScaleY="111673">
        <dgm:presLayoutVars>
          <dgm:bulletEnabled val="1"/>
        </dgm:presLayoutVars>
      </dgm:prSet>
      <dgm:spPr/>
      <dgm:t>
        <a:bodyPr/>
        <a:lstStyle/>
        <a:p>
          <a:endParaRPr lang="es-MX"/>
        </a:p>
      </dgm:t>
    </dgm:pt>
  </dgm:ptLst>
  <dgm:cxnLst>
    <dgm:cxn modelId="{ABABCADD-8E10-47D4-81BC-20553024F756}" srcId="{6945DE5D-5294-47BD-919D-00E0C9EB0235}" destId="{694E097E-28F7-42B4-8DC2-8073D15FA977}" srcOrd="0" destOrd="0" parTransId="{EDBEDD71-DB58-473C-9294-D0DA206E22E9}" sibTransId="{8FDE7B07-466D-495B-B907-33BB03E4CBB2}"/>
    <dgm:cxn modelId="{754C40CF-DC6E-4599-A95C-B68B1DDAA739}" type="presOf" srcId="{6945DE5D-5294-47BD-919D-00E0C9EB0235}" destId="{D7837EF1-7AB9-434E-8B33-C4A36A18943B}" srcOrd="0" destOrd="0" presId="urn:microsoft.com/office/officeart/2005/8/layout/hProcess9"/>
    <dgm:cxn modelId="{0C824E63-3BD8-4F1D-8515-86255CBC6EEE}" type="presOf" srcId="{694E097E-28F7-42B4-8DC2-8073D15FA977}" destId="{21BF2F29-C65E-41E6-B2EE-3E43F28A3ED4}" srcOrd="0" destOrd="0" presId="urn:microsoft.com/office/officeart/2005/8/layout/hProcess9"/>
    <dgm:cxn modelId="{D706F5B8-CC09-4439-9E4E-D7176014701A}" type="presOf" srcId="{4092C22F-87FB-4E87-BDC9-03E41374A3C0}" destId="{1FC1F3AE-B5CF-42B2-BEB3-739548B0F4B0}" srcOrd="0" destOrd="0" presId="urn:microsoft.com/office/officeart/2005/8/layout/hProcess9"/>
    <dgm:cxn modelId="{4D4DD7F0-3F58-48F6-BE08-E047F6EFB922}" srcId="{6945DE5D-5294-47BD-919D-00E0C9EB0235}" destId="{37AB812D-5C08-4523-BBE6-DD1FFD3DF3A1}" srcOrd="2" destOrd="0" parTransId="{1CD6042C-1A0A-4572-9A8A-711A27861327}" sibTransId="{0B7CD5B4-325A-41B4-A878-65C0C4AFE6D6}"/>
    <dgm:cxn modelId="{92FC08B7-4F61-4B32-A875-9A59F0295073}" type="presOf" srcId="{37AB812D-5C08-4523-BBE6-DD1FFD3DF3A1}" destId="{C9D55BC4-F685-459F-A87C-E106741C4F2B}" srcOrd="0" destOrd="0" presId="urn:microsoft.com/office/officeart/2005/8/layout/hProcess9"/>
    <dgm:cxn modelId="{E22872D3-C182-42E0-A526-524978EDED4E}" srcId="{6945DE5D-5294-47BD-919D-00E0C9EB0235}" destId="{4092C22F-87FB-4E87-BDC9-03E41374A3C0}" srcOrd="1" destOrd="0" parTransId="{BBFB0BE3-7D6A-4DED-AE42-43D01BD0F634}" sibTransId="{71025678-5F72-407C-99A1-194C5CE89C01}"/>
    <dgm:cxn modelId="{A7DDBC9B-8148-4CFB-BE0E-EA0DD1446019}" type="presParOf" srcId="{D7837EF1-7AB9-434E-8B33-C4A36A18943B}" destId="{950C69AE-BBFD-41BC-AEB7-3A8CDD02C142}" srcOrd="0" destOrd="0" presId="urn:microsoft.com/office/officeart/2005/8/layout/hProcess9"/>
    <dgm:cxn modelId="{2D5497F3-8080-469E-A0F8-11ED440AD1F7}" type="presParOf" srcId="{D7837EF1-7AB9-434E-8B33-C4A36A18943B}" destId="{339D3933-D99B-4DD4-9FD4-6EC380826022}" srcOrd="1" destOrd="0" presId="urn:microsoft.com/office/officeart/2005/8/layout/hProcess9"/>
    <dgm:cxn modelId="{EBB87E24-A810-45AC-AF10-E03E11673E88}" type="presParOf" srcId="{339D3933-D99B-4DD4-9FD4-6EC380826022}" destId="{21BF2F29-C65E-41E6-B2EE-3E43F28A3ED4}" srcOrd="0" destOrd="0" presId="urn:microsoft.com/office/officeart/2005/8/layout/hProcess9"/>
    <dgm:cxn modelId="{98543262-5773-45F0-A624-A87BBC9396A9}" type="presParOf" srcId="{339D3933-D99B-4DD4-9FD4-6EC380826022}" destId="{A2171483-AA6B-46CE-B802-0D9ACC0E3217}" srcOrd="1" destOrd="0" presId="urn:microsoft.com/office/officeart/2005/8/layout/hProcess9"/>
    <dgm:cxn modelId="{2ECADA35-59B9-4418-BFEA-98076D70F4C6}" type="presParOf" srcId="{339D3933-D99B-4DD4-9FD4-6EC380826022}" destId="{1FC1F3AE-B5CF-42B2-BEB3-739548B0F4B0}" srcOrd="2" destOrd="0" presId="urn:microsoft.com/office/officeart/2005/8/layout/hProcess9"/>
    <dgm:cxn modelId="{EE00DCE5-F653-46EE-B40E-C09EBC8D900A}" type="presParOf" srcId="{339D3933-D99B-4DD4-9FD4-6EC380826022}" destId="{7CE727C1-518A-4909-8C30-82E0F53404A7}" srcOrd="3" destOrd="0" presId="urn:microsoft.com/office/officeart/2005/8/layout/hProcess9"/>
    <dgm:cxn modelId="{113E9582-E0DA-40A6-8A62-4A27F8F07AD1}" type="presParOf" srcId="{339D3933-D99B-4DD4-9FD4-6EC380826022}" destId="{C9D55BC4-F685-459F-A87C-E106741C4F2B}"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57BB6-9ABB-491B-85AE-83EF0BFA028B}">
      <dsp:nvSpPr>
        <dsp:cNvPr id="0" name=""/>
        <dsp:cNvSpPr/>
      </dsp:nvSpPr>
      <dsp:spPr>
        <a:xfrm rot="10800000">
          <a:off x="1564544" y="2568"/>
          <a:ext cx="8977665" cy="2321087"/>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3535" tIns="106680" rIns="199136" bIns="106680" numCol="1" spcCol="1270" anchor="ctr" anchorCtr="0">
          <a:noAutofit/>
        </a:bodyPr>
        <a:lstStyle/>
        <a:p>
          <a:pPr lvl="0" algn="just" defTabSz="1244600">
            <a:lnSpc>
              <a:spcPct val="90000"/>
            </a:lnSpc>
            <a:spcBef>
              <a:spcPct val="0"/>
            </a:spcBef>
            <a:spcAft>
              <a:spcPct val="35000"/>
            </a:spcAft>
          </a:pPr>
          <a:r>
            <a:rPr lang="es-ES" sz="2800" kern="1200" dirty="0" smtClean="0"/>
            <a:t>México cuenta con las condiciones para transitar hacia una nueva </a:t>
          </a:r>
          <a:r>
            <a:rPr lang="es-ES" sz="2800" b="1" u="sng" kern="1200" dirty="0" smtClean="0">
              <a:solidFill>
                <a:schemeClr val="bg1"/>
              </a:solidFill>
            </a:rPr>
            <a:t>visión integral del turismo</a:t>
          </a:r>
          <a:r>
            <a:rPr lang="es-ES" sz="2800" kern="1200" dirty="0" smtClean="0"/>
            <a:t>, enfocada a “Fomentar el desarrollo sustentable de los destinos turísticos y ampliar los beneficios sociales y económicos de las comunidades receptoras”.</a:t>
          </a:r>
          <a:r>
            <a:rPr lang="es-MX" sz="2800" kern="1200" dirty="0" smtClean="0"/>
            <a:t> </a:t>
          </a:r>
        </a:p>
      </dsp:txBody>
      <dsp:txXfrm rot="10800000">
        <a:off x="2144816" y="2568"/>
        <a:ext cx="8397393" cy="2321087"/>
      </dsp:txXfrm>
    </dsp:sp>
    <dsp:sp modelId="{2BCA94B8-C3EE-404F-96A2-03C1B91742DD}">
      <dsp:nvSpPr>
        <dsp:cNvPr id="0" name=""/>
        <dsp:cNvSpPr/>
      </dsp:nvSpPr>
      <dsp:spPr>
        <a:xfrm>
          <a:off x="188380" y="2568"/>
          <a:ext cx="2321087" cy="232108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5000" b="-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D984B9-75E0-45B6-BB29-FE9850124023}">
      <dsp:nvSpPr>
        <dsp:cNvPr id="0" name=""/>
        <dsp:cNvSpPr/>
      </dsp:nvSpPr>
      <dsp:spPr>
        <a:xfrm rot="10800000">
          <a:off x="1596793" y="3016518"/>
          <a:ext cx="8945416" cy="2321087"/>
        </a:xfrm>
        <a:prstGeom prst="homePlate">
          <a:avLst/>
        </a:prstGeom>
        <a:solidFill>
          <a:srgbClr val="359B9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3535" tIns="106680" rIns="199136" bIns="106680" numCol="1" spcCol="1270" anchor="ctr" anchorCtr="0">
          <a:noAutofit/>
        </a:bodyPr>
        <a:lstStyle/>
        <a:p>
          <a:pPr lvl="0" algn="just" defTabSz="1244600" rtl="0">
            <a:lnSpc>
              <a:spcPct val="90000"/>
            </a:lnSpc>
            <a:spcBef>
              <a:spcPct val="0"/>
            </a:spcBef>
            <a:spcAft>
              <a:spcPct val="35000"/>
            </a:spcAft>
          </a:pPr>
          <a:r>
            <a:rPr lang="es-ES_tradnl" sz="2800" kern="1200" dirty="0" smtClean="0"/>
            <a:t>SECTUR </a:t>
          </a:r>
          <a:r>
            <a:rPr lang="es-MX" sz="2800" kern="1200" dirty="0" smtClean="0"/>
            <a:t>ha asumido un compromiso para continuar fortaleciendo acciones dirigidas al desarrollo de una industria turística sustentable y resiliente, integrando aspectos sociales, económicos y ambientales haciendo de este un sector más competitivo</a:t>
          </a:r>
          <a:r>
            <a:rPr lang="es-ES" sz="2800" kern="1200" dirty="0" smtClean="0"/>
            <a:t>.</a:t>
          </a:r>
          <a:endParaRPr lang="es-MX" sz="2800" kern="1200" dirty="0"/>
        </a:p>
      </dsp:txBody>
      <dsp:txXfrm rot="10800000">
        <a:off x="2177065" y="3016518"/>
        <a:ext cx="8365144" cy="2321087"/>
      </dsp:txXfrm>
    </dsp:sp>
    <dsp:sp modelId="{B2D28DEA-033F-4D84-85B8-36401DA52C95}">
      <dsp:nvSpPr>
        <dsp:cNvPr id="0" name=""/>
        <dsp:cNvSpPr/>
      </dsp:nvSpPr>
      <dsp:spPr>
        <a:xfrm>
          <a:off x="268651" y="3016518"/>
          <a:ext cx="2321087" cy="2321087"/>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78E2B4-9129-47EA-B870-A997EA3034A2}">
      <dsp:nvSpPr>
        <dsp:cNvPr id="0" name=""/>
        <dsp:cNvSpPr/>
      </dsp:nvSpPr>
      <dsp:spPr>
        <a:xfrm rot="10800000">
          <a:off x="1566507" y="1690"/>
          <a:ext cx="8975702" cy="2121053"/>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5326" tIns="106680" rIns="199136" bIns="106680" numCol="1" spcCol="1270" anchor="ctr" anchorCtr="0">
          <a:noAutofit/>
        </a:bodyPr>
        <a:lstStyle/>
        <a:p>
          <a:pPr lvl="0" algn="just" defTabSz="1244600" rtl="0">
            <a:lnSpc>
              <a:spcPct val="90000"/>
            </a:lnSpc>
            <a:spcBef>
              <a:spcPct val="0"/>
            </a:spcBef>
            <a:spcAft>
              <a:spcPct val="35000"/>
            </a:spcAft>
          </a:pPr>
          <a:r>
            <a:rPr lang="es-MX" sz="2800" kern="1200" dirty="0" smtClean="0"/>
            <a:t>SECTUR se sumó a los trabajos de preparación de la Décimo Tercera Conferencia de las Partes (COP 13) del Convenio sobre la Diversidad Biológica (CDB), lo que ha motivado la realización de la presente Estrategia.</a:t>
          </a:r>
          <a:endParaRPr lang="es-MX" sz="2800" kern="1200" dirty="0"/>
        </a:p>
      </dsp:txBody>
      <dsp:txXfrm rot="10800000">
        <a:off x="2096770" y="1690"/>
        <a:ext cx="8445439" cy="2121053"/>
      </dsp:txXfrm>
    </dsp:sp>
    <dsp:sp modelId="{6E1A826F-6092-4E07-BD7C-E486C7D29FE8}">
      <dsp:nvSpPr>
        <dsp:cNvPr id="0" name=""/>
        <dsp:cNvSpPr/>
      </dsp:nvSpPr>
      <dsp:spPr>
        <a:xfrm>
          <a:off x="381403" y="0"/>
          <a:ext cx="2121053" cy="212105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0000" r="-3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B605B2-957E-4E34-99B8-04FE1A803E7C}">
      <dsp:nvSpPr>
        <dsp:cNvPr id="0" name=""/>
        <dsp:cNvSpPr/>
      </dsp:nvSpPr>
      <dsp:spPr>
        <a:xfrm rot="10800000">
          <a:off x="1565526" y="2618746"/>
          <a:ext cx="8976683" cy="2121053"/>
        </a:xfrm>
        <a:prstGeom prst="homePlate">
          <a:avLst/>
        </a:prstGeom>
        <a:solidFill>
          <a:srgbClr val="85BD5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5326" tIns="106680" rIns="199136" bIns="106680" numCol="1" spcCol="1270" anchor="ctr" anchorCtr="0">
          <a:noAutofit/>
        </a:bodyPr>
        <a:lstStyle/>
        <a:p>
          <a:pPr lvl="0" algn="just" defTabSz="1244600" rtl="0">
            <a:lnSpc>
              <a:spcPct val="90000"/>
            </a:lnSpc>
            <a:spcBef>
              <a:spcPct val="0"/>
            </a:spcBef>
            <a:spcAft>
              <a:spcPct val="35000"/>
            </a:spcAft>
          </a:pPr>
          <a:r>
            <a:rPr lang="es-MX" sz="2800" kern="1200" dirty="0" smtClean="0"/>
            <a:t>La Estrategia representa una gran área de oportunidad, para </a:t>
          </a:r>
          <a:r>
            <a:rPr lang="es-MX" sz="2800" b="1" kern="1200" dirty="0" smtClean="0"/>
            <a:t>hacer del turismo un motor fundamental </a:t>
          </a:r>
          <a:r>
            <a:rPr lang="es-MX" sz="2800" kern="1200" dirty="0" smtClean="0"/>
            <a:t>para desarrollo integral y sustentable del país y contribuir  al cumplimiento de los ODS y las Metas de Aichi.</a:t>
          </a:r>
          <a:endParaRPr lang="es-MX" sz="2800" kern="1200" dirty="0"/>
        </a:p>
      </dsp:txBody>
      <dsp:txXfrm rot="10800000">
        <a:off x="2095789" y="2618746"/>
        <a:ext cx="8446420" cy="2121053"/>
      </dsp:txXfrm>
    </dsp:sp>
    <dsp:sp modelId="{720877D7-105A-4388-A00B-A6A4A0343C0F}">
      <dsp:nvSpPr>
        <dsp:cNvPr id="0" name=""/>
        <dsp:cNvSpPr/>
      </dsp:nvSpPr>
      <dsp:spPr>
        <a:xfrm>
          <a:off x="447144" y="2619298"/>
          <a:ext cx="2121053" cy="212105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F3955D-8F6E-4838-85CD-A69D7FEA5F69}">
      <dsp:nvSpPr>
        <dsp:cNvPr id="0" name=""/>
        <dsp:cNvSpPr/>
      </dsp:nvSpPr>
      <dsp:spPr>
        <a:xfrm>
          <a:off x="0" y="8280"/>
          <a:ext cx="8504087" cy="1166206"/>
        </a:xfrm>
        <a:prstGeom prst="roundRect">
          <a:avLst>
            <a:gd name="adj" fmla="val 10000"/>
          </a:avLst>
        </a:prstGeom>
        <a:solidFill>
          <a:srgbClr val="85BD5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MX" sz="2400" b="1" i="1" u="sng" kern="1200" dirty="0" smtClean="0">
              <a:solidFill>
                <a:schemeClr val="bg1"/>
              </a:solidFill>
            </a:rPr>
            <a:t>Instrumentos de Planeación</a:t>
          </a:r>
        </a:p>
      </dsp:txBody>
      <dsp:txXfrm>
        <a:off x="1817438" y="8280"/>
        <a:ext cx="6686648" cy="1166206"/>
      </dsp:txXfrm>
    </dsp:sp>
    <dsp:sp modelId="{B42513B4-24F9-48F0-BD1C-3272D9A7F9EB}">
      <dsp:nvSpPr>
        <dsp:cNvPr id="0" name=""/>
        <dsp:cNvSpPr/>
      </dsp:nvSpPr>
      <dsp:spPr>
        <a:xfrm>
          <a:off x="116620" y="116620"/>
          <a:ext cx="1700817" cy="93296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7FA19C-5DE6-4BAC-AF34-413128D7B176}">
      <dsp:nvSpPr>
        <dsp:cNvPr id="0" name=""/>
        <dsp:cNvSpPr/>
      </dsp:nvSpPr>
      <dsp:spPr>
        <a:xfrm>
          <a:off x="0" y="1282826"/>
          <a:ext cx="8504087" cy="1166206"/>
        </a:xfrm>
        <a:prstGeom prst="roundRect">
          <a:avLst>
            <a:gd name="adj" fmla="val 10000"/>
          </a:avLst>
        </a:prstGeom>
        <a:solidFill>
          <a:srgbClr val="85BD5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MX" sz="2400" b="1" i="1" u="sng" kern="1200" dirty="0" smtClean="0">
              <a:solidFill>
                <a:schemeClr val="bg1"/>
              </a:solidFill>
            </a:rPr>
            <a:t>Instrumentos de Regulación</a:t>
          </a:r>
        </a:p>
      </dsp:txBody>
      <dsp:txXfrm>
        <a:off x="1817438" y="1282826"/>
        <a:ext cx="6686648" cy="1166206"/>
      </dsp:txXfrm>
    </dsp:sp>
    <dsp:sp modelId="{8873F53C-F23B-4339-A2B5-0BB7D3608A2E}">
      <dsp:nvSpPr>
        <dsp:cNvPr id="0" name=""/>
        <dsp:cNvSpPr/>
      </dsp:nvSpPr>
      <dsp:spPr>
        <a:xfrm>
          <a:off x="116620" y="1399447"/>
          <a:ext cx="1700817" cy="932964"/>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BDCCE2-1749-4E55-80F4-65C4C795DC44}">
      <dsp:nvSpPr>
        <dsp:cNvPr id="0" name=""/>
        <dsp:cNvSpPr/>
      </dsp:nvSpPr>
      <dsp:spPr>
        <a:xfrm>
          <a:off x="0" y="2565653"/>
          <a:ext cx="8504087" cy="1166206"/>
        </a:xfrm>
        <a:prstGeom prst="roundRect">
          <a:avLst>
            <a:gd name="adj" fmla="val 10000"/>
          </a:avLst>
        </a:prstGeom>
        <a:solidFill>
          <a:srgbClr val="85BD5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MX" sz="2400" b="1" i="1" u="sng" kern="1200" dirty="0" smtClean="0">
              <a:solidFill>
                <a:schemeClr val="bg1"/>
              </a:solidFill>
            </a:rPr>
            <a:t>Instrumentos de Fomento</a:t>
          </a:r>
        </a:p>
      </dsp:txBody>
      <dsp:txXfrm>
        <a:off x="1817438" y="2565653"/>
        <a:ext cx="6686648" cy="1166206"/>
      </dsp:txXfrm>
    </dsp:sp>
    <dsp:sp modelId="{66508D42-5E78-414B-A6C4-19755D88BE20}">
      <dsp:nvSpPr>
        <dsp:cNvPr id="0" name=""/>
        <dsp:cNvSpPr/>
      </dsp:nvSpPr>
      <dsp:spPr>
        <a:xfrm>
          <a:off x="116620" y="2682273"/>
          <a:ext cx="1700817" cy="932964"/>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46702C-816B-4A74-A80F-EF447637F94B}">
      <dsp:nvSpPr>
        <dsp:cNvPr id="0" name=""/>
        <dsp:cNvSpPr/>
      </dsp:nvSpPr>
      <dsp:spPr>
        <a:xfrm>
          <a:off x="0" y="3770052"/>
          <a:ext cx="8504087" cy="1166206"/>
        </a:xfrm>
        <a:prstGeom prst="roundRect">
          <a:avLst>
            <a:gd name="adj" fmla="val 10000"/>
          </a:avLst>
        </a:prstGeom>
        <a:solidFill>
          <a:srgbClr val="85BD5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endParaRPr lang="es-MX" sz="2400" b="1" i="1" u="sng" kern="1200" dirty="0" smtClean="0">
            <a:solidFill>
              <a:schemeClr val="bg1"/>
            </a:solidFill>
          </a:endParaRPr>
        </a:p>
        <a:p>
          <a:pPr lvl="0" algn="just" defTabSz="1066800">
            <a:lnSpc>
              <a:spcPct val="90000"/>
            </a:lnSpc>
            <a:spcBef>
              <a:spcPct val="0"/>
            </a:spcBef>
            <a:spcAft>
              <a:spcPct val="35000"/>
            </a:spcAft>
          </a:pPr>
          <a:r>
            <a:rPr lang="es-MX" sz="2400" b="1" i="1" u="sng" kern="1200" dirty="0" smtClean="0">
              <a:solidFill>
                <a:schemeClr val="bg1"/>
              </a:solidFill>
            </a:rPr>
            <a:t>Presupuesto Gubernamental </a:t>
          </a:r>
        </a:p>
        <a:p>
          <a:pPr lvl="0" algn="just" defTabSz="1066800">
            <a:lnSpc>
              <a:spcPct val="90000"/>
            </a:lnSpc>
            <a:spcBef>
              <a:spcPct val="0"/>
            </a:spcBef>
            <a:spcAft>
              <a:spcPct val="35000"/>
            </a:spcAft>
          </a:pPr>
          <a:endParaRPr lang="es-MX" sz="2400" b="1" i="1" u="sng" kern="1200" dirty="0" smtClean="0">
            <a:solidFill>
              <a:schemeClr val="tx1"/>
            </a:solidFill>
          </a:endParaRPr>
        </a:p>
      </dsp:txBody>
      <dsp:txXfrm>
        <a:off x="1817438" y="3770052"/>
        <a:ext cx="6686648" cy="1166206"/>
      </dsp:txXfrm>
    </dsp:sp>
    <dsp:sp modelId="{2D064441-5B43-4B12-90FA-79E0FA158E5B}">
      <dsp:nvSpPr>
        <dsp:cNvPr id="0" name=""/>
        <dsp:cNvSpPr/>
      </dsp:nvSpPr>
      <dsp:spPr>
        <a:xfrm>
          <a:off x="116620" y="3965100"/>
          <a:ext cx="1700817" cy="932964"/>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57BB6-9ABB-491B-85AE-83EF0BFA028B}">
      <dsp:nvSpPr>
        <dsp:cNvPr id="0" name=""/>
        <dsp:cNvSpPr/>
      </dsp:nvSpPr>
      <dsp:spPr>
        <a:xfrm rot="10800000">
          <a:off x="3140936" y="2692606"/>
          <a:ext cx="8671859" cy="1755629"/>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635" tIns="91440" rIns="170688" bIns="91440" numCol="1" spcCol="1270" anchor="ctr" anchorCtr="0">
          <a:noAutofit/>
        </a:bodyPr>
        <a:lstStyle/>
        <a:p>
          <a:pPr lvl="0" algn="l" defTabSz="1066800">
            <a:lnSpc>
              <a:spcPct val="90000"/>
            </a:lnSpc>
            <a:spcBef>
              <a:spcPct val="0"/>
            </a:spcBef>
            <a:spcAft>
              <a:spcPct val="35000"/>
            </a:spcAft>
          </a:pPr>
          <a:r>
            <a:rPr lang="es-MX" sz="2400" kern="1200" dirty="0" smtClean="0"/>
            <a:t>Integración de criterios de conservación y uso sustentable de la biodiversidad al nuevo modelo de desarrollo de turismo sustentable en México, así como contribuir a la reducción de los impactos adversos del Cambio Climático.</a:t>
          </a:r>
        </a:p>
      </dsp:txBody>
      <dsp:txXfrm rot="10800000">
        <a:off x="3579843" y="2692606"/>
        <a:ext cx="8232952" cy="1755629"/>
      </dsp:txXfrm>
    </dsp:sp>
    <dsp:sp modelId="{2BCA94B8-C3EE-404F-96A2-03C1B91742DD}">
      <dsp:nvSpPr>
        <dsp:cNvPr id="0" name=""/>
        <dsp:cNvSpPr/>
      </dsp:nvSpPr>
      <dsp:spPr>
        <a:xfrm>
          <a:off x="1659487" y="2540213"/>
          <a:ext cx="1997030" cy="199703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6000" r="-2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23A77C-703B-3B49-8C69-1DE066D2BE3C}">
      <dsp:nvSpPr>
        <dsp:cNvPr id="0" name=""/>
        <dsp:cNvSpPr/>
      </dsp:nvSpPr>
      <dsp:spPr>
        <a:xfrm rot="10800000" flipH="1">
          <a:off x="0" y="173887"/>
          <a:ext cx="10505812" cy="2110820"/>
        </a:xfrm>
        <a:prstGeom prst="homePlate">
          <a:avLst/>
        </a:prstGeom>
        <a:solidFill>
          <a:srgbClr val="359B9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635" tIns="91440" rIns="170688" bIns="91440" numCol="1" spcCol="1270" anchor="ctr" anchorCtr="0">
          <a:noAutofit/>
        </a:bodyPr>
        <a:lstStyle/>
        <a:p>
          <a:pPr lvl="0" algn="l" defTabSz="1066800" rtl="0">
            <a:lnSpc>
              <a:spcPct val="90000"/>
            </a:lnSpc>
            <a:spcBef>
              <a:spcPct val="0"/>
            </a:spcBef>
            <a:spcAft>
              <a:spcPct val="35000"/>
            </a:spcAft>
          </a:pPr>
          <a:r>
            <a:rPr lang="es-MX" sz="2400" kern="1200" dirty="0" smtClean="0"/>
            <a:t>En 2022 México deberá posicionarse como una potencia en materia de turismo sustentable a nivel global, integrando la conservación y el uso sustentable de la biodiversidad en el sector,  generando una oferta de servicios y destinos competitivos que contribuyan al crecimiento sustentable de las actividades turísticas, con amplios y justos beneficios  las comunidades receptoras.</a:t>
          </a:r>
          <a:endParaRPr lang="es-MX" sz="2400" kern="1200" dirty="0"/>
        </a:p>
      </dsp:txBody>
      <dsp:txXfrm rot="10800000">
        <a:off x="0" y="173887"/>
        <a:ext cx="9978107" cy="2110820"/>
      </dsp:txXfrm>
    </dsp:sp>
    <dsp:sp modelId="{F075DAB6-E289-8B44-A881-D01D4D8C1B83}">
      <dsp:nvSpPr>
        <dsp:cNvPr id="0" name=""/>
        <dsp:cNvSpPr/>
      </dsp:nvSpPr>
      <dsp:spPr>
        <a:xfrm>
          <a:off x="10007600" y="142274"/>
          <a:ext cx="1997030" cy="199703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C69AE-BBFD-41BC-AEB7-3A8CDD02C142}">
      <dsp:nvSpPr>
        <dsp:cNvPr id="0" name=""/>
        <dsp:cNvSpPr/>
      </dsp:nvSpPr>
      <dsp:spPr>
        <a:xfrm>
          <a:off x="826401" y="0"/>
          <a:ext cx="9365883" cy="5418667"/>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BF2F29-C65E-41E6-B2EE-3E43F28A3ED4}">
      <dsp:nvSpPr>
        <dsp:cNvPr id="0" name=""/>
        <dsp:cNvSpPr/>
      </dsp:nvSpPr>
      <dsp:spPr>
        <a:xfrm>
          <a:off x="183195" y="1499095"/>
          <a:ext cx="3184421" cy="242047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smtClean="0"/>
            <a:t>Recursos autorizados en el Programa de Egresos de la Federación.</a:t>
          </a:r>
          <a:endParaRPr lang="es-MX" sz="2400" kern="1200" dirty="0"/>
        </a:p>
      </dsp:txBody>
      <dsp:txXfrm>
        <a:off x="301353" y="1617253"/>
        <a:ext cx="2948105" cy="2184159"/>
      </dsp:txXfrm>
    </dsp:sp>
    <dsp:sp modelId="{1FC1F3AE-B5CF-42B2-BEB3-739548B0F4B0}">
      <dsp:nvSpPr>
        <dsp:cNvPr id="0" name=""/>
        <dsp:cNvSpPr/>
      </dsp:nvSpPr>
      <dsp:spPr>
        <a:xfrm>
          <a:off x="3918551" y="1499095"/>
          <a:ext cx="3183002" cy="2420475"/>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smtClean="0"/>
            <a:t>Apoyo de los recursos del Fondo Sectorial CONACYT – SECTUR.</a:t>
          </a:r>
        </a:p>
      </dsp:txBody>
      <dsp:txXfrm>
        <a:off x="4036709" y="1617253"/>
        <a:ext cx="2946686" cy="2184159"/>
      </dsp:txXfrm>
    </dsp:sp>
    <dsp:sp modelId="{C9D55BC4-F685-459F-A87C-E106741C4F2B}">
      <dsp:nvSpPr>
        <dsp:cNvPr id="0" name=""/>
        <dsp:cNvSpPr/>
      </dsp:nvSpPr>
      <dsp:spPr>
        <a:xfrm>
          <a:off x="7652488" y="1499095"/>
          <a:ext cx="3183002" cy="2420475"/>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smtClean="0"/>
            <a:t>Apoyo de organismos nacionales e internacionales (GEF, PNUD, WWF, entre otros).</a:t>
          </a:r>
        </a:p>
      </dsp:txBody>
      <dsp:txXfrm>
        <a:off x="7770646" y="1617253"/>
        <a:ext cx="2946686" cy="2184159"/>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1"/>
            <a:ext cx="3038604" cy="466752"/>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idx="1"/>
          </p:nvPr>
        </p:nvSpPr>
        <p:spPr>
          <a:xfrm>
            <a:off x="3970159" y="1"/>
            <a:ext cx="3038604" cy="466752"/>
          </a:xfrm>
          <a:prstGeom prst="rect">
            <a:avLst/>
          </a:prstGeom>
        </p:spPr>
        <p:txBody>
          <a:bodyPr vert="horz" lIns="91440" tIns="45720" rIns="91440" bIns="45720" rtlCol="0"/>
          <a:lstStyle>
            <a:lvl1pPr algn="r">
              <a:defRPr sz="1200"/>
            </a:lvl1pPr>
          </a:lstStyle>
          <a:p>
            <a:fld id="{A27A1180-54BA-49AF-80C7-72F02FD4C856}" type="datetimeFigureOut">
              <a:rPr lang="es-MX" smtClean="0"/>
              <a:t>15/11/2016</a:t>
            </a:fld>
            <a:endParaRPr lang="es-MX" dirty="0"/>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700714" y="4474283"/>
            <a:ext cx="5608975" cy="3659696"/>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1" y="8829648"/>
            <a:ext cx="3038604" cy="466752"/>
          </a:xfrm>
          <a:prstGeom prst="rect">
            <a:avLst/>
          </a:prstGeom>
        </p:spPr>
        <p:txBody>
          <a:bodyPr vert="horz" lIns="91440" tIns="45720" rIns="91440" bIns="45720"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970159" y="8829648"/>
            <a:ext cx="3038604" cy="466752"/>
          </a:xfrm>
          <a:prstGeom prst="rect">
            <a:avLst/>
          </a:prstGeom>
        </p:spPr>
        <p:txBody>
          <a:bodyPr vert="horz" lIns="91440" tIns="45720" rIns="91440" bIns="45720" rtlCol="0" anchor="b"/>
          <a:lstStyle>
            <a:lvl1pPr algn="r">
              <a:defRPr sz="1200"/>
            </a:lvl1pPr>
          </a:lstStyle>
          <a:p>
            <a:fld id="{F99624BF-17E8-4215-9E7E-D26D91DB44A4}" type="slidenum">
              <a:rPr lang="es-MX" smtClean="0"/>
              <a:t>‹Nº›</a:t>
            </a:fld>
            <a:endParaRPr lang="es-MX" dirty="0"/>
          </a:p>
        </p:txBody>
      </p:sp>
    </p:spTree>
    <p:extLst>
      <p:ext uri="{BB962C8B-B14F-4D97-AF65-F5344CB8AC3E}">
        <p14:creationId xmlns:p14="http://schemas.microsoft.com/office/powerpoint/2010/main" val="2394521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F99624BF-17E8-4215-9E7E-D26D91DB44A4}" type="slidenum">
              <a:rPr lang="es-MX" smtClean="0"/>
              <a:t>1</a:t>
            </a:fld>
            <a:endParaRPr lang="es-MX" dirty="0"/>
          </a:p>
        </p:txBody>
      </p:sp>
    </p:spTree>
    <p:extLst>
      <p:ext uri="{BB962C8B-B14F-4D97-AF65-F5344CB8AC3E}">
        <p14:creationId xmlns:p14="http://schemas.microsoft.com/office/powerpoint/2010/main" val="2547615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FABD0421-3E93-429A-BE67-86B255C060E0}" type="datetime1">
              <a:rPr lang="es-MX" smtClean="0"/>
              <a:t>15/11/2016</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7874F7DE-FA86-412C-A7AE-864FF0FC4DD7}" type="slidenum">
              <a:rPr lang="es-MX" smtClean="0"/>
              <a:t>‹Nº›</a:t>
            </a:fld>
            <a:endParaRPr lang="es-MX" dirty="0"/>
          </a:p>
        </p:txBody>
      </p:sp>
    </p:spTree>
    <p:extLst>
      <p:ext uri="{BB962C8B-B14F-4D97-AF65-F5344CB8AC3E}">
        <p14:creationId xmlns:p14="http://schemas.microsoft.com/office/powerpoint/2010/main" val="4077260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4A9131BF-F754-429C-B597-3EBBB502505D}" type="datetime1">
              <a:rPr lang="es-MX" smtClean="0"/>
              <a:t>15/11/2016</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7874F7DE-FA86-412C-A7AE-864FF0FC4DD7}" type="slidenum">
              <a:rPr lang="es-MX" smtClean="0"/>
              <a:t>‹Nº›</a:t>
            </a:fld>
            <a:endParaRPr lang="es-MX" dirty="0"/>
          </a:p>
        </p:txBody>
      </p:sp>
    </p:spTree>
    <p:extLst>
      <p:ext uri="{BB962C8B-B14F-4D97-AF65-F5344CB8AC3E}">
        <p14:creationId xmlns:p14="http://schemas.microsoft.com/office/powerpoint/2010/main" val="813464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198BF5E4-3B6C-4975-8D85-6F4261DA6AE3}" type="datetime1">
              <a:rPr lang="es-MX" smtClean="0"/>
              <a:t>15/11/2016</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7874F7DE-FA86-412C-A7AE-864FF0FC4DD7}" type="slidenum">
              <a:rPr lang="es-MX" smtClean="0"/>
              <a:t>‹Nº›</a:t>
            </a:fld>
            <a:endParaRPr lang="es-MX" dirty="0"/>
          </a:p>
        </p:txBody>
      </p:sp>
    </p:spTree>
    <p:extLst>
      <p:ext uri="{BB962C8B-B14F-4D97-AF65-F5344CB8AC3E}">
        <p14:creationId xmlns:p14="http://schemas.microsoft.com/office/powerpoint/2010/main" val="3067651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6452EAC2-5E9C-479D-B331-0DB7575B6A7A}" type="datetime1">
              <a:rPr lang="es-MX" smtClean="0"/>
              <a:t>15/11/2016</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7874F7DE-FA86-412C-A7AE-864FF0FC4DD7}" type="slidenum">
              <a:rPr lang="es-MX" smtClean="0"/>
              <a:t>‹Nº›</a:t>
            </a:fld>
            <a:endParaRPr lang="es-MX" dirty="0"/>
          </a:p>
        </p:txBody>
      </p:sp>
    </p:spTree>
    <p:extLst>
      <p:ext uri="{BB962C8B-B14F-4D97-AF65-F5344CB8AC3E}">
        <p14:creationId xmlns:p14="http://schemas.microsoft.com/office/powerpoint/2010/main" val="4132531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2B8FBC02-E8AA-4FF7-923D-AA94892FBE1F}" type="datetime1">
              <a:rPr lang="es-MX" smtClean="0"/>
              <a:t>15/11/2016</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7874F7DE-FA86-412C-A7AE-864FF0FC4DD7}" type="slidenum">
              <a:rPr lang="es-MX" smtClean="0"/>
              <a:t>‹Nº›</a:t>
            </a:fld>
            <a:endParaRPr lang="es-MX" dirty="0"/>
          </a:p>
        </p:txBody>
      </p:sp>
    </p:spTree>
    <p:extLst>
      <p:ext uri="{BB962C8B-B14F-4D97-AF65-F5344CB8AC3E}">
        <p14:creationId xmlns:p14="http://schemas.microsoft.com/office/powerpoint/2010/main" val="3694621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CC8E382C-7583-4736-B7EC-534FDD916DC8}" type="datetime1">
              <a:rPr lang="es-MX" smtClean="0"/>
              <a:t>15/11/2016</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7874F7DE-FA86-412C-A7AE-864FF0FC4DD7}" type="slidenum">
              <a:rPr lang="es-MX" smtClean="0"/>
              <a:t>‹Nº›</a:t>
            </a:fld>
            <a:endParaRPr lang="es-MX" dirty="0"/>
          </a:p>
        </p:txBody>
      </p:sp>
    </p:spTree>
    <p:extLst>
      <p:ext uri="{BB962C8B-B14F-4D97-AF65-F5344CB8AC3E}">
        <p14:creationId xmlns:p14="http://schemas.microsoft.com/office/powerpoint/2010/main" val="2743359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1C2FC81A-A01C-49CF-8DA4-2FB27F04258F}" type="datetime1">
              <a:rPr lang="es-MX" smtClean="0"/>
              <a:t>15/11/2016</a:t>
            </a:fld>
            <a:endParaRPr lang="es-MX" dirty="0"/>
          </a:p>
        </p:txBody>
      </p:sp>
      <p:sp>
        <p:nvSpPr>
          <p:cNvPr id="8" name="Marcador de pie de página 7"/>
          <p:cNvSpPr>
            <a:spLocks noGrp="1"/>
          </p:cNvSpPr>
          <p:nvPr>
            <p:ph type="ftr" sz="quarter" idx="11"/>
          </p:nvPr>
        </p:nvSpPr>
        <p:spPr/>
        <p:txBody>
          <a:bodyPr/>
          <a:lstStyle/>
          <a:p>
            <a:endParaRPr lang="es-MX" dirty="0"/>
          </a:p>
        </p:txBody>
      </p:sp>
      <p:sp>
        <p:nvSpPr>
          <p:cNvPr id="9" name="Marcador de número de diapositiva 8"/>
          <p:cNvSpPr>
            <a:spLocks noGrp="1"/>
          </p:cNvSpPr>
          <p:nvPr>
            <p:ph type="sldNum" sz="quarter" idx="12"/>
          </p:nvPr>
        </p:nvSpPr>
        <p:spPr/>
        <p:txBody>
          <a:bodyPr/>
          <a:lstStyle/>
          <a:p>
            <a:fld id="{7874F7DE-FA86-412C-A7AE-864FF0FC4DD7}" type="slidenum">
              <a:rPr lang="es-MX" smtClean="0"/>
              <a:t>‹Nº›</a:t>
            </a:fld>
            <a:endParaRPr lang="es-MX" dirty="0"/>
          </a:p>
        </p:txBody>
      </p:sp>
    </p:spTree>
    <p:extLst>
      <p:ext uri="{BB962C8B-B14F-4D97-AF65-F5344CB8AC3E}">
        <p14:creationId xmlns:p14="http://schemas.microsoft.com/office/powerpoint/2010/main" val="4221655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0B0B10F3-092B-4627-B58C-0F66B9E57588}" type="datetime1">
              <a:rPr lang="es-MX" smtClean="0"/>
              <a:t>15/11/2016</a:t>
            </a:fld>
            <a:endParaRPr lang="es-MX" dirty="0"/>
          </a:p>
        </p:txBody>
      </p:sp>
      <p:sp>
        <p:nvSpPr>
          <p:cNvPr id="4" name="Marcador de pie de página 3"/>
          <p:cNvSpPr>
            <a:spLocks noGrp="1"/>
          </p:cNvSpPr>
          <p:nvPr>
            <p:ph type="ftr" sz="quarter" idx="11"/>
          </p:nvPr>
        </p:nvSpPr>
        <p:spPr/>
        <p:txBody>
          <a:bodyPr/>
          <a:lstStyle/>
          <a:p>
            <a:endParaRPr lang="es-MX" dirty="0"/>
          </a:p>
        </p:txBody>
      </p:sp>
      <p:sp>
        <p:nvSpPr>
          <p:cNvPr id="5" name="Marcador de número de diapositiva 4"/>
          <p:cNvSpPr>
            <a:spLocks noGrp="1"/>
          </p:cNvSpPr>
          <p:nvPr>
            <p:ph type="sldNum" sz="quarter" idx="12"/>
          </p:nvPr>
        </p:nvSpPr>
        <p:spPr/>
        <p:txBody>
          <a:bodyPr/>
          <a:lstStyle/>
          <a:p>
            <a:fld id="{7874F7DE-FA86-412C-A7AE-864FF0FC4DD7}" type="slidenum">
              <a:rPr lang="es-MX" smtClean="0"/>
              <a:t>‹Nº›</a:t>
            </a:fld>
            <a:endParaRPr lang="es-MX" dirty="0"/>
          </a:p>
        </p:txBody>
      </p:sp>
    </p:spTree>
    <p:extLst>
      <p:ext uri="{BB962C8B-B14F-4D97-AF65-F5344CB8AC3E}">
        <p14:creationId xmlns:p14="http://schemas.microsoft.com/office/powerpoint/2010/main" val="656279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213CA8A-C3F2-49DA-A5AF-639C29D187D5}" type="datetime1">
              <a:rPr lang="es-MX" smtClean="0"/>
              <a:t>15/11/2016</a:t>
            </a:fld>
            <a:endParaRPr lang="es-MX" dirty="0"/>
          </a:p>
        </p:txBody>
      </p:sp>
      <p:sp>
        <p:nvSpPr>
          <p:cNvPr id="3" name="Marcador de pie de página 2"/>
          <p:cNvSpPr>
            <a:spLocks noGrp="1"/>
          </p:cNvSpPr>
          <p:nvPr>
            <p:ph type="ftr" sz="quarter" idx="11"/>
          </p:nvPr>
        </p:nvSpPr>
        <p:spPr/>
        <p:txBody>
          <a:bodyPr/>
          <a:lstStyle/>
          <a:p>
            <a:endParaRPr lang="es-MX" dirty="0"/>
          </a:p>
        </p:txBody>
      </p:sp>
      <p:sp>
        <p:nvSpPr>
          <p:cNvPr id="4" name="Marcador de número de diapositiva 3"/>
          <p:cNvSpPr>
            <a:spLocks noGrp="1"/>
          </p:cNvSpPr>
          <p:nvPr>
            <p:ph type="sldNum" sz="quarter" idx="12"/>
          </p:nvPr>
        </p:nvSpPr>
        <p:spPr/>
        <p:txBody>
          <a:bodyPr/>
          <a:lstStyle/>
          <a:p>
            <a:fld id="{7874F7DE-FA86-412C-A7AE-864FF0FC4DD7}" type="slidenum">
              <a:rPr lang="es-MX" smtClean="0"/>
              <a:t>‹Nº›</a:t>
            </a:fld>
            <a:endParaRPr lang="es-MX" dirty="0"/>
          </a:p>
        </p:txBody>
      </p:sp>
    </p:spTree>
    <p:extLst>
      <p:ext uri="{BB962C8B-B14F-4D97-AF65-F5344CB8AC3E}">
        <p14:creationId xmlns:p14="http://schemas.microsoft.com/office/powerpoint/2010/main" val="26615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FCABA5B-4411-4A34-8F23-B1D8D4C2C78E}" type="datetime1">
              <a:rPr lang="es-MX" smtClean="0"/>
              <a:t>15/11/2016</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7874F7DE-FA86-412C-A7AE-864FF0FC4DD7}" type="slidenum">
              <a:rPr lang="es-MX" smtClean="0"/>
              <a:t>‹Nº›</a:t>
            </a:fld>
            <a:endParaRPr lang="es-MX" dirty="0"/>
          </a:p>
        </p:txBody>
      </p:sp>
    </p:spTree>
    <p:extLst>
      <p:ext uri="{BB962C8B-B14F-4D97-AF65-F5344CB8AC3E}">
        <p14:creationId xmlns:p14="http://schemas.microsoft.com/office/powerpoint/2010/main" val="1389696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5AC6D2A8-AD96-4A4F-BE5F-2D3744090573}" type="datetime1">
              <a:rPr lang="es-MX" smtClean="0"/>
              <a:t>15/11/2016</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7874F7DE-FA86-412C-A7AE-864FF0FC4DD7}" type="slidenum">
              <a:rPr lang="es-MX" smtClean="0"/>
              <a:t>‹Nº›</a:t>
            </a:fld>
            <a:endParaRPr lang="es-MX" dirty="0"/>
          </a:p>
        </p:txBody>
      </p:sp>
    </p:spTree>
    <p:extLst>
      <p:ext uri="{BB962C8B-B14F-4D97-AF65-F5344CB8AC3E}">
        <p14:creationId xmlns:p14="http://schemas.microsoft.com/office/powerpoint/2010/main" val="1104035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8B2D98-AE21-4DBD-8F1A-572CC738A6EC}" type="datetime1">
              <a:rPr lang="es-MX" smtClean="0"/>
              <a:t>15/11/2016</a:t>
            </a:fld>
            <a:endParaRPr lang="es-MX"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74F7DE-FA86-412C-A7AE-864FF0FC4DD7}" type="slidenum">
              <a:rPr lang="es-MX" smtClean="0"/>
              <a:t>‹Nº›</a:t>
            </a:fld>
            <a:endParaRPr lang="es-MX" dirty="0"/>
          </a:p>
        </p:txBody>
      </p:sp>
    </p:spTree>
    <p:extLst>
      <p:ext uri="{BB962C8B-B14F-4D97-AF65-F5344CB8AC3E}">
        <p14:creationId xmlns:p14="http://schemas.microsoft.com/office/powerpoint/2010/main" val="68115912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4.jpeg"/><Relationship Id="rId4" Type="http://schemas.openxmlformats.org/officeDocument/2006/relationships/diagramLayout" Target="../diagrams/layout3.xml"/><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284486"/>
            <a:ext cx="9144000" cy="1774910"/>
          </a:xfrm>
        </p:spPr>
        <p:txBody>
          <a:bodyPr>
            <a:normAutofit/>
          </a:bodyPr>
          <a:lstStyle/>
          <a:p>
            <a:r>
              <a:rPr lang="es-ES_tradnl" altLang="es-MX" sz="3600" b="1" dirty="0">
                <a:solidFill>
                  <a:schemeClr val="accent6">
                    <a:lumMod val="75000"/>
                  </a:schemeClr>
                </a:solidFill>
                <a:effectLst>
                  <a:outerShdw blurRad="38100" dist="38100" dir="2700000" algn="tl">
                    <a:srgbClr val="000000">
                      <a:alpha val="43137"/>
                    </a:srgbClr>
                  </a:outerShdw>
                </a:effectLst>
                <a:ea typeface="MS PGothic" panose="020B0600070205080204" pitchFamily="34" charset="-128"/>
              </a:rPr>
              <a:t>Estrategia de Integración para la conservación y el uso sustentable de la biodiversidad en el </a:t>
            </a:r>
            <a:r>
              <a:rPr lang="es-ES_tradnl" altLang="es-MX" sz="3600" b="1" dirty="0" smtClean="0">
                <a:solidFill>
                  <a:schemeClr val="accent6">
                    <a:lumMod val="75000"/>
                  </a:schemeClr>
                </a:solidFill>
                <a:effectLst>
                  <a:outerShdw blurRad="38100" dist="38100" dir="2700000" algn="tl">
                    <a:srgbClr val="000000">
                      <a:alpha val="43137"/>
                    </a:srgbClr>
                  </a:outerShdw>
                </a:effectLst>
                <a:ea typeface="MS PGothic" panose="020B0600070205080204" pitchFamily="34" charset="-128"/>
              </a:rPr>
              <a:t>Sector </a:t>
            </a:r>
            <a:r>
              <a:rPr lang="es-ES_tradnl" altLang="es-MX" sz="3600" b="1" dirty="0">
                <a:solidFill>
                  <a:schemeClr val="accent6">
                    <a:lumMod val="75000"/>
                  </a:schemeClr>
                </a:solidFill>
                <a:effectLst>
                  <a:outerShdw blurRad="38100" dist="38100" dir="2700000" algn="tl">
                    <a:srgbClr val="000000">
                      <a:alpha val="43137"/>
                    </a:srgbClr>
                  </a:outerShdw>
                </a:effectLst>
                <a:ea typeface="MS PGothic" panose="020B0600070205080204" pitchFamily="34" charset="-128"/>
              </a:rPr>
              <a:t>Turístico (2016-2022).</a:t>
            </a:r>
            <a:endParaRPr lang="es-MX" sz="3600" b="1" dirty="0">
              <a:solidFill>
                <a:schemeClr val="accent6">
                  <a:lumMod val="75000"/>
                </a:schemeClr>
              </a:solidFill>
              <a:effectLst>
                <a:outerShdw blurRad="38100" dist="38100" dir="2700000" algn="tl">
                  <a:srgbClr val="000000">
                    <a:alpha val="43137"/>
                  </a:srgbClr>
                </a:outerShdw>
              </a:effectLst>
            </a:endParaRP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 y="1641"/>
            <a:ext cx="2222201" cy="762214"/>
          </a:xfrm>
          <a:prstGeom prst="rect">
            <a:avLst/>
          </a:prstGeom>
          <a:noFill/>
        </p:spPr>
      </p:pic>
      <p:grpSp>
        <p:nvGrpSpPr>
          <p:cNvPr id="14" name="Grupo 13"/>
          <p:cNvGrpSpPr/>
          <p:nvPr/>
        </p:nvGrpSpPr>
        <p:grpSpPr>
          <a:xfrm>
            <a:off x="1678548" y="3459472"/>
            <a:ext cx="8882129" cy="1413899"/>
            <a:chOff x="1562637" y="3917957"/>
            <a:chExt cx="9118242" cy="1362382"/>
          </a:xfrm>
        </p:grpSpPr>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637" y="3917957"/>
              <a:ext cx="1846096" cy="1353685"/>
            </a:xfrm>
            <a:prstGeom prst="rect">
              <a:avLst/>
            </a:prstGeom>
            <a:ln>
              <a:noFill/>
            </a:ln>
            <a:effectLst>
              <a:outerShdw blurRad="292100" dist="139700" dir="2700000" algn="tl" rotWithShape="0">
                <a:srgbClr val="333333">
                  <a:alpha val="65000"/>
                </a:srgbClr>
              </a:outerShdw>
            </a:effectLst>
          </p:spPr>
        </p:pic>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8498" y="3917957"/>
              <a:ext cx="1773760" cy="1353686"/>
            </a:xfrm>
            <a:prstGeom prst="rect">
              <a:avLst/>
            </a:prstGeom>
            <a:ln>
              <a:noFill/>
            </a:ln>
            <a:effectLst>
              <a:outerShdw blurRad="292100" dist="139700" dir="2700000" algn="tl" rotWithShape="0">
                <a:srgbClr val="333333">
                  <a:alpha val="65000"/>
                </a:srgbClr>
              </a:outerShdw>
            </a:effectLst>
          </p:spPr>
        </p:pic>
        <p:pic>
          <p:nvPicPr>
            <p:cNvPr id="10" name="Imagen 9" descr="2103434357_jabali.jpg"/>
            <p:cNvPicPr>
              <a:picLocks noChangeAspect="1"/>
            </p:cNvPicPr>
            <p:nvPr/>
          </p:nvPicPr>
          <p:blipFill rotWithShape="1">
            <a:blip r:embed="rId6" cstate="print">
              <a:extLst>
                <a:ext uri="{28A0092B-C50C-407E-A947-70E740481C1C}">
                  <a14:useLocalDpi xmlns:a14="http://schemas.microsoft.com/office/drawing/2010/main" val="0"/>
                </a:ext>
              </a:extLst>
            </a:blip>
            <a:srcRect l="3857" r="43702"/>
            <a:stretch/>
          </p:blipFill>
          <p:spPr>
            <a:xfrm>
              <a:off x="5180976" y="3917959"/>
              <a:ext cx="1725279" cy="1362318"/>
            </a:xfrm>
            <a:prstGeom prst="rect">
              <a:avLst/>
            </a:prstGeom>
            <a:ln>
              <a:noFill/>
            </a:ln>
            <a:effectLst>
              <a:outerShdw blurRad="292100" dist="139700" dir="2700000" algn="tl" rotWithShape="0">
                <a:srgbClr val="333333">
                  <a:alpha val="65000"/>
                </a:srgbClr>
              </a:outerShdw>
            </a:effectLst>
          </p:spPr>
        </p:pic>
        <p:pic>
          <p:nvPicPr>
            <p:cNvPr id="3" name="Imagen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06255" y="3917958"/>
              <a:ext cx="1916671" cy="1362380"/>
            </a:xfrm>
            <a:prstGeom prst="rect">
              <a:avLst/>
            </a:prstGeom>
            <a:ln>
              <a:noFill/>
            </a:ln>
            <a:effectLst>
              <a:outerShdw blurRad="292100" dist="139700" dir="2700000" algn="tl" rotWithShape="0">
                <a:srgbClr val="333333">
                  <a:alpha val="65000"/>
                </a:srgbClr>
              </a:outerShdw>
            </a:effectLst>
          </p:spPr>
        </p:pic>
        <p:pic>
          <p:nvPicPr>
            <p:cNvPr id="11" name="Imagen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22924" y="3917958"/>
              <a:ext cx="1857955" cy="1362381"/>
            </a:xfrm>
            <a:prstGeom prst="rect">
              <a:avLst/>
            </a:prstGeom>
            <a:ln>
              <a:noFill/>
            </a:ln>
            <a:effectLst>
              <a:outerShdw blurRad="292100" dist="139700" dir="2700000" algn="tl" rotWithShape="0">
                <a:srgbClr val="333333">
                  <a:alpha val="65000"/>
                </a:srgbClr>
              </a:outerShdw>
            </a:effectLst>
          </p:spPr>
        </p:pic>
      </p:grpSp>
      <p:sp>
        <p:nvSpPr>
          <p:cNvPr id="15" name="CuadroTexto 2"/>
          <p:cNvSpPr txBox="1">
            <a:spLocks noChangeArrowheads="1"/>
          </p:cNvSpPr>
          <p:nvPr/>
        </p:nvSpPr>
        <p:spPr bwMode="auto">
          <a:xfrm>
            <a:off x="8875522" y="6016448"/>
            <a:ext cx="237436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s-MX" sz="1600" b="1" dirty="0" smtClean="0">
                <a:solidFill>
                  <a:schemeClr val="accent6">
                    <a:lumMod val="75000"/>
                  </a:schemeClr>
                </a:solidFill>
                <a:latin typeface="Arial" panose="020B0604020202020204" pitchFamily="34" charset="0"/>
              </a:rPr>
              <a:t>16 de noviembre </a:t>
            </a:r>
            <a:r>
              <a:rPr lang="es-ES" altLang="es-MX" sz="1600" b="1" dirty="0">
                <a:solidFill>
                  <a:schemeClr val="accent6">
                    <a:lumMod val="75000"/>
                  </a:schemeClr>
                </a:solidFill>
                <a:latin typeface="Arial" panose="020B0604020202020204" pitchFamily="34" charset="0"/>
              </a:rPr>
              <a:t>2016.</a:t>
            </a:r>
            <a:endParaRPr lang="es-ES_tradnl" altLang="es-MX" sz="1600" b="1" dirty="0">
              <a:solidFill>
                <a:schemeClr val="accent6">
                  <a:lumMod val="75000"/>
                </a:schemeClr>
              </a:solidFill>
              <a:latin typeface="Arial" panose="020B0604020202020204" pitchFamily="34" charset="0"/>
            </a:endParaRPr>
          </a:p>
        </p:txBody>
      </p:sp>
      <p:sp>
        <p:nvSpPr>
          <p:cNvPr id="4" name="CuadroTexto 3"/>
          <p:cNvSpPr txBox="1"/>
          <p:nvPr/>
        </p:nvSpPr>
        <p:spPr>
          <a:xfrm>
            <a:off x="623869" y="5714388"/>
            <a:ext cx="5705483" cy="646331"/>
          </a:xfrm>
          <a:prstGeom prst="rect">
            <a:avLst/>
          </a:prstGeom>
          <a:noFill/>
        </p:spPr>
        <p:txBody>
          <a:bodyPr wrap="none" rtlCol="0">
            <a:spAutoFit/>
          </a:bodyPr>
          <a:lstStyle/>
          <a:p>
            <a:r>
              <a:rPr lang="es-ES" b="1" dirty="0">
                <a:solidFill>
                  <a:schemeClr val="bg1">
                    <a:lumMod val="50000"/>
                  </a:schemeClr>
                </a:solidFill>
              </a:rPr>
              <a:t>Arq. Manuel Barclay Galindo</a:t>
            </a:r>
          </a:p>
          <a:p>
            <a:r>
              <a:rPr lang="es-ES" b="1" dirty="0" smtClean="0">
                <a:solidFill>
                  <a:schemeClr val="bg1">
                    <a:lumMod val="50000"/>
                  </a:schemeClr>
                </a:solidFill>
              </a:rPr>
              <a:t>Dirección General de Ordenamiento Turístico Sustentable</a:t>
            </a:r>
            <a:endParaRPr lang="es-ES" b="1" dirty="0">
              <a:solidFill>
                <a:schemeClr val="bg1">
                  <a:lumMod val="50000"/>
                </a:schemeClr>
              </a:solidFill>
            </a:endParaRPr>
          </a:p>
        </p:txBody>
      </p:sp>
      <p:sp>
        <p:nvSpPr>
          <p:cNvPr id="9" name="Marcador de número de diapositiva 8"/>
          <p:cNvSpPr>
            <a:spLocks noGrp="1"/>
          </p:cNvSpPr>
          <p:nvPr>
            <p:ph type="sldNum" sz="quarter" idx="12"/>
          </p:nvPr>
        </p:nvSpPr>
        <p:spPr/>
        <p:txBody>
          <a:bodyPr/>
          <a:lstStyle/>
          <a:p>
            <a:fld id="{7874F7DE-FA86-412C-A7AE-864FF0FC4DD7}" type="slidenum">
              <a:rPr lang="es-MX" smtClean="0"/>
              <a:t>1</a:t>
            </a:fld>
            <a:endParaRPr lang="es-MX" dirty="0"/>
          </a:p>
        </p:txBody>
      </p:sp>
    </p:spTree>
    <p:extLst>
      <p:ext uri="{BB962C8B-B14F-4D97-AF65-F5344CB8AC3E}">
        <p14:creationId xmlns:p14="http://schemas.microsoft.com/office/powerpoint/2010/main" val="2020753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 y="1921"/>
            <a:ext cx="2222201" cy="762214"/>
          </a:xfrm>
          <a:prstGeom prst="rect">
            <a:avLst/>
          </a:prstGeom>
          <a:noFill/>
        </p:spPr>
      </p:pic>
      <p:sp>
        <p:nvSpPr>
          <p:cNvPr id="15" name="1 Título"/>
          <p:cNvSpPr txBox="1">
            <a:spLocks/>
          </p:cNvSpPr>
          <p:nvPr/>
        </p:nvSpPr>
        <p:spPr>
          <a:xfrm>
            <a:off x="518889" y="-232492"/>
            <a:ext cx="1181768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3000" b="1" dirty="0" smtClean="0">
                <a:solidFill>
                  <a:schemeClr val="accent6">
                    <a:lumMod val="75000"/>
                  </a:schemeClr>
                </a:solidFill>
                <a:effectLst>
                  <a:outerShdw blurRad="38100" dist="38100" dir="2700000" algn="tl">
                    <a:srgbClr val="C0C0C0"/>
                  </a:outerShdw>
                </a:effectLst>
                <a:ea typeface="MS PGothic" panose="020B0600070205080204" pitchFamily="34" charset="-128"/>
              </a:rPr>
              <a:t>Ejemplos de procesos iniciados</a:t>
            </a:r>
            <a:endParaRPr lang="es-MX" sz="3000" b="1" dirty="0">
              <a:solidFill>
                <a:schemeClr val="accent6">
                  <a:lumMod val="75000"/>
                </a:schemeClr>
              </a:solidFill>
              <a:effectLst>
                <a:outerShdw blurRad="38100" dist="38100" dir="2700000" algn="tl">
                  <a:srgbClr val="C0C0C0"/>
                </a:outerShdw>
              </a:effectLst>
              <a:ea typeface="MS PGothic" panose="020B0600070205080204" pitchFamily="34" charset="-128"/>
            </a:endParaRPr>
          </a:p>
        </p:txBody>
      </p:sp>
      <p:sp>
        <p:nvSpPr>
          <p:cNvPr id="2" name="Marcador de número de diapositiva 1"/>
          <p:cNvSpPr>
            <a:spLocks noGrp="1"/>
          </p:cNvSpPr>
          <p:nvPr>
            <p:ph type="sldNum" sz="quarter" idx="12"/>
          </p:nvPr>
        </p:nvSpPr>
        <p:spPr/>
        <p:txBody>
          <a:bodyPr/>
          <a:lstStyle/>
          <a:p>
            <a:fld id="{7874F7DE-FA86-412C-A7AE-864FF0FC4DD7}" type="slidenum">
              <a:rPr lang="es-MX" smtClean="0"/>
              <a:t>10</a:t>
            </a:fld>
            <a:endParaRPr lang="es-MX" dirty="0"/>
          </a:p>
        </p:txBody>
      </p:sp>
      <p:sp>
        <p:nvSpPr>
          <p:cNvPr id="11" name="Redondear rectángulo de esquina del mismo lado 10"/>
          <p:cNvSpPr/>
          <p:nvPr/>
        </p:nvSpPr>
        <p:spPr>
          <a:xfrm rot="5400000">
            <a:off x="3395143" y="-1190305"/>
            <a:ext cx="5455646" cy="10022400"/>
          </a:xfrm>
          <a:prstGeom prst="round2SameRect">
            <a:avLst>
              <a:gd name="adj1" fmla="val 16670"/>
              <a:gd name="adj2" fmla="val 0"/>
            </a:avLst>
          </a:prstGeom>
          <a:solidFill>
            <a:schemeClr val="accent4">
              <a:lumMod val="60000"/>
              <a:lumOff val="4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Redondear rectángulo de esquina del mismo lado 6"/>
          <p:cNvSpPr/>
          <p:nvPr/>
        </p:nvSpPr>
        <p:spPr>
          <a:xfrm>
            <a:off x="1659988" y="1255852"/>
            <a:ext cx="9223741" cy="5130086"/>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137160" tIns="152400" rIns="91440" bIns="152400" numCol="1" spcCol="1270" anchor="t" anchorCtr="0">
            <a:noAutofit/>
          </a:bodyPr>
          <a:lstStyle/>
          <a:p>
            <a:pPr marL="342900" lvl="0" indent="-342900" defTabSz="1066800">
              <a:lnSpc>
                <a:spcPct val="90000"/>
              </a:lnSpc>
              <a:spcBef>
                <a:spcPct val="0"/>
              </a:spcBef>
              <a:spcAft>
                <a:spcPct val="35000"/>
              </a:spcAft>
              <a:buFont typeface="Arial" panose="020B0604020202020204" pitchFamily="34" charset="0"/>
              <a:buChar char="•"/>
            </a:pPr>
            <a:endParaRPr lang="es-MX" sz="3200" dirty="0" smtClean="0">
              <a:solidFill>
                <a:schemeClr val="tx1"/>
              </a:solidFill>
            </a:endParaRPr>
          </a:p>
          <a:p>
            <a:pPr marL="342900" lvl="0" indent="-342900" defTabSz="1066800">
              <a:lnSpc>
                <a:spcPct val="90000"/>
              </a:lnSpc>
              <a:spcBef>
                <a:spcPct val="0"/>
              </a:spcBef>
              <a:spcAft>
                <a:spcPct val="35000"/>
              </a:spcAft>
              <a:buFont typeface="Arial" panose="020B0604020202020204" pitchFamily="34" charset="0"/>
              <a:buChar char="•"/>
            </a:pPr>
            <a:endParaRPr lang="es-MX" sz="3200" dirty="0">
              <a:solidFill>
                <a:schemeClr val="tx1"/>
              </a:solidFill>
            </a:endParaRPr>
          </a:p>
          <a:p>
            <a:pPr marL="342900" lvl="0" indent="-342900" defTabSz="1066800">
              <a:lnSpc>
                <a:spcPct val="90000"/>
              </a:lnSpc>
              <a:spcBef>
                <a:spcPct val="0"/>
              </a:spcBef>
              <a:spcAft>
                <a:spcPct val="35000"/>
              </a:spcAft>
              <a:buFont typeface="Arial" panose="020B0604020202020204" pitchFamily="34" charset="0"/>
              <a:buChar char="•"/>
            </a:pPr>
            <a:r>
              <a:rPr lang="es-MX" sz="3200" dirty="0" smtClean="0">
                <a:solidFill>
                  <a:schemeClr val="tx1"/>
                </a:solidFill>
              </a:rPr>
              <a:t>Fase Estratégica </a:t>
            </a:r>
            <a:r>
              <a:rPr lang="es-MX" sz="3200" dirty="0">
                <a:solidFill>
                  <a:schemeClr val="tx1"/>
                </a:solidFill>
              </a:rPr>
              <a:t>del Programa de Ordenamiento Turístico General del Territorio</a:t>
            </a:r>
            <a:r>
              <a:rPr lang="es-MX" sz="3200" b="0" kern="1200" dirty="0" smtClean="0">
                <a:solidFill>
                  <a:schemeClr val="tx1"/>
                </a:solidFill>
              </a:rPr>
              <a:t>.</a:t>
            </a:r>
          </a:p>
          <a:p>
            <a:pPr marL="342900" lvl="0" indent="-342900" defTabSz="1066800">
              <a:lnSpc>
                <a:spcPct val="90000"/>
              </a:lnSpc>
              <a:spcBef>
                <a:spcPct val="0"/>
              </a:spcBef>
              <a:spcAft>
                <a:spcPct val="35000"/>
              </a:spcAft>
              <a:buFont typeface="Arial" panose="020B0604020202020204" pitchFamily="34" charset="0"/>
              <a:buChar char="•"/>
            </a:pPr>
            <a:r>
              <a:rPr lang="es-MX" sz="3200" dirty="0">
                <a:solidFill>
                  <a:schemeClr val="tx1"/>
                </a:solidFill>
              </a:rPr>
              <a:t>Inventario </a:t>
            </a:r>
            <a:r>
              <a:rPr lang="es-MX" sz="3200" dirty="0" smtClean="0">
                <a:solidFill>
                  <a:schemeClr val="tx1"/>
                </a:solidFill>
              </a:rPr>
              <a:t> Nacional de Gases de Efecto Invernadero del Sector Turismo</a:t>
            </a:r>
            <a:endParaRPr lang="es-MX" sz="3200" b="0" kern="1200" dirty="0" smtClean="0">
              <a:solidFill>
                <a:schemeClr val="tx1"/>
              </a:solidFill>
            </a:endParaRPr>
          </a:p>
        </p:txBody>
      </p:sp>
      <p:sp>
        <p:nvSpPr>
          <p:cNvPr id="18" name="CuadroTexto 17"/>
          <p:cNvSpPr txBox="1"/>
          <p:nvPr/>
        </p:nvSpPr>
        <p:spPr>
          <a:xfrm>
            <a:off x="1111594" y="689482"/>
            <a:ext cx="1976718" cy="461665"/>
          </a:xfrm>
          <a:prstGeom prst="rect">
            <a:avLst/>
          </a:prstGeom>
          <a:noFill/>
        </p:spPr>
        <p:txBody>
          <a:bodyPr wrap="square" rtlCol="0">
            <a:spAutoFit/>
          </a:bodyPr>
          <a:lstStyle/>
          <a:p>
            <a:r>
              <a:rPr lang="es-MX" sz="2400" b="1" dirty="0" smtClean="0"/>
              <a:t>En proceso:</a:t>
            </a:r>
            <a:endParaRPr lang="es-MX" sz="2400" b="1" dirty="0"/>
          </a:p>
        </p:txBody>
      </p:sp>
    </p:spTree>
    <p:extLst>
      <p:ext uri="{BB962C8B-B14F-4D97-AF65-F5344CB8AC3E}">
        <p14:creationId xmlns:p14="http://schemas.microsoft.com/office/powerpoint/2010/main" val="23918200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 y="1921"/>
            <a:ext cx="2222201" cy="762214"/>
          </a:xfrm>
          <a:prstGeom prst="rect">
            <a:avLst/>
          </a:prstGeom>
          <a:noFill/>
        </p:spPr>
      </p:pic>
      <p:sp>
        <p:nvSpPr>
          <p:cNvPr id="15" name="1 Título"/>
          <p:cNvSpPr txBox="1">
            <a:spLocks/>
          </p:cNvSpPr>
          <p:nvPr/>
        </p:nvSpPr>
        <p:spPr>
          <a:xfrm>
            <a:off x="518889" y="-232492"/>
            <a:ext cx="1181768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3000" b="1" dirty="0" smtClean="0">
                <a:solidFill>
                  <a:schemeClr val="accent6">
                    <a:lumMod val="75000"/>
                  </a:schemeClr>
                </a:solidFill>
                <a:effectLst>
                  <a:outerShdw blurRad="38100" dist="38100" dir="2700000" algn="tl">
                    <a:srgbClr val="C0C0C0"/>
                  </a:outerShdw>
                </a:effectLst>
                <a:ea typeface="MS PGothic" panose="020B0600070205080204" pitchFamily="34" charset="-128"/>
              </a:rPr>
              <a:t>Cambios legislativos</a:t>
            </a:r>
            <a:endParaRPr lang="es-MX" sz="3000" b="1" dirty="0">
              <a:solidFill>
                <a:schemeClr val="accent6">
                  <a:lumMod val="75000"/>
                </a:schemeClr>
              </a:solidFill>
              <a:effectLst>
                <a:outerShdw blurRad="38100" dist="38100" dir="2700000" algn="tl">
                  <a:srgbClr val="C0C0C0"/>
                </a:outerShdw>
              </a:effectLst>
              <a:ea typeface="MS PGothic" panose="020B0600070205080204" pitchFamily="34" charset="-128"/>
            </a:endParaRPr>
          </a:p>
        </p:txBody>
      </p:sp>
      <p:sp>
        <p:nvSpPr>
          <p:cNvPr id="2" name="Marcador de número de diapositiva 1"/>
          <p:cNvSpPr>
            <a:spLocks noGrp="1"/>
          </p:cNvSpPr>
          <p:nvPr>
            <p:ph type="sldNum" sz="quarter" idx="12"/>
          </p:nvPr>
        </p:nvSpPr>
        <p:spPr/>
        <p:txBody>
          <a:bodyPr/>
          <a:lstStyle/>
          <a:p>
            <a:fld id="{7874F7DE-FA86-412C-A7AE-864FF0FC4DD7}" type="slidenum">
              <a:rPr lang="es-MX" smtClean="0"/>
              <a:t>11</a:t>
            </a:fld>
            <a:endParaRPr lang="es-MX" dirty="0"/>
          </a:p>
        </p:txBody>
      </p:sp>
      <p:sp>
        <p:nvSpPr>
          <p:cNvPr id="9" name="Rectángulo redondeado 8"/>
          <p:cNvSpPr/>
          <p:nvPr/>
        </p:nvSpPr>
        <p:spPr>
          <a:xfrm>
            <a:off x="703384" y="1997612"/>
            <a:ext cx="5908431" cy="137863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400" dirty="0" smtClean="0"/>
              <a:t>Alinear </a:t>
            </a:r>
            <a:r>
              <a:rPr lang="es-MX" sz="2400" dirty="0"/>
              <a:t>y armonizar legislativamente los diferentes marcos legales que tienen que ver con la actividad turística sustentable</a:t>
            </a:r>
            <a:r>
              <a:rPr lang="es-MX" sz="2400" dirty="0" smtClean="0"/>
              <a:t>.</a:t>
            </a:r>
            <a:endParaRPr lang="es-MX" sz="2400" dirty="0"/>
          </a:p>
        </p:txBody>
      </p:sp>
      <p:sp>
        <p:nvSpPr>
          <p:cNvPr id="16" name="Rectángulo redondeado 15"/>
          <p:cNvSpPr/>
          <p:nvPr/>
        </p:nvSpPr>
        <p:spPr>
          <a:xfrm>
            <a:off x="4383741" y="3697941"/>
            <a:ext cx="6811799" cy="265840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400" dirty="0" smtClean="0"/>
              <a:t>Revisión </a:t>
            </a:r>
            <a:r>
              <a:rPr lang="es-MX" sz="2400" dirty="0"/>
              <a:t>y modificación a la Ley General de Turismo y su Reglamento para la incorporación de criterios de conservación y uso sustentable de la biodiversidad, así como para generar nuevos instrumentos que fortalezcan la </a:t>
            </a:r>
            <a:r>
              <a:rPr lang="es-MX" sz="2400" dirty="0" smtClean="0"/>
              <a:t>sustentabilidad y permitan la reducción de los impactos del cambio climático.</a:t>
            </a:r>
            <a:endParaRPr lang="es-MX" sz="2400" dirty="0"/>
          </a:p>
        </p:txBody>
      </p:sp>
      <p:sp>
        <p:nvSpPr>
          <p:cNvPr id="19" name="CuadroTexto 18"/>
          <p:cNvSpPr txBox="1"/>
          <p:nvPr/>
        </p:nvSpPr>
        <p:spPr>
          <a:xfrm>
            <a:off x="7387837" y="2461844"/>
            <a:ext cx="3838181" cy="461665"/>
          </a:xfrm>
          <a:prstGeom prst="rect">
            <a:avLst/>
          </a:prstGeom>
          <a:noFill/>
        </p:spPr>
        <p:txBody>
          <a:bodyPr wrap="square" rtlCol="0">
            <a:spAutoFit/>
          </a:bodyPr>
          <a:lstStyle/>
          <a:p>
            <a:pPr algn="ctr"/>
            <a:r>
              <a:rPr lang="es-MX" sz="2400" b="1" dirty="0" smtClean="0"/>
              <a:t>Orden estatal y municipal</a:t>
            </a:r>
            <a:endParaRPr lang="es-MX" sz="2400" b="1" dirty="0"/>
          </a:p>
        </p:txBody>
      </p:sp>
      <p:sp>
        <p:nvSpPr>
          <p:cNvPr id="20" name="CuadroTexto 19"/>
          <p:cNvSpPr txBox="1"/>
          <p:nvPr/>
        </p:nvSpPr>
        <p:spPr>
          <a:xfrm>
            <a:off x="349789" y="4854639"/>
            <a:ext cx="3838181" cy="461665"/>
          </a:xfrm>
          <a:prstGeom prst="rect">
            <a:avLst/>
          </a:prstGeom>
          <a:noFill/>
        </p:spPr>
        <p:txBody>
          <a:bodyPr wrap="square" rtlCol="0">
            <a:spAutoFit/>
          </a:bodyPr>
          <a:lstStyle/>
          <a:p>
            <a:pPr algn="ctr"/>
            <a:r>
              <a:rPr lang="es-MX" sz="2400" b="1" dirty="0" smtClean="0"/>
              <a:t>Orden federal</a:t>
            </a:r>
            <a:endParaRPr lang="es-MX" sz="2400" b="1" dirty="0"/>
          </a:p>
        </p:txBody>
      </p:sp>
      <p:sp>
        <p:nvSpPr>
          <p:cNvPr id="10" name="Flecha derecha 9"/>
          <p:cNvSpPr/>
          <p:nvPr/>
        </p:nvSpPr>
        <p:spPr>
          <a:xfrm>
            <a:off x="3374389" y="4825219"/>
            <a:ext cx="618978" cy="520505"/>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Flecha derecha 20"/>
          <p:cNvSpPr/>
          <p:nvPr/>
        </p:nvSpPr>
        <p:spPr>
          <a:xfrm rot="10800000">
            <a:off x="6768859" y="2426676"/>
            <a:ext cx="618978" cy="520505"/>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0112447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smtClean="0">
                <a:solidFill>
                  <a:schemeClr val="accent6">
                    <a:lumMod val="75000"/>
                  </a:schemeClr>
                </a:solidFill>
                <a:effectLst>
                  <a:outerShdw blurRad="38100" dist="38100" dir="2700000" algn="tl">
                    <a:srgbClr val="C0C0C0"/>
                  </a:outerShdw>
                </a:effectLst>
                <a:ea typeface="MS PGothic" panose="020B0600070205080204" pitchFamily="34" charset="-128"/>
              </a:rPr>
              <a:t>Comentarios Finales</a:t>
            </a:r>
            <a:endParaRPr lang="es-MX" dirty="0"/>
          </a:p>
        </p:txBody>
      </p:sp>
      <p:sp>
        <p:nvSpPr>
          <p:cNvPr id="3" name="Marcador de contenido 2"/>
          <p:cNvSpPr>
            <a:spLocks noGrp="1"/>
          </p:cNvSpPr>
          <p:nvPr>
            <p:ph idx="1"/>
          </p:nvPr>
        </p:nvSpPr>
        <p:spPr/>
        <p:txBody>
          <a:bodyPr>
            <a:normAutofit/>
          </a:bodyPr>
          <a:lstStyle/>
          <a:p>
            <a:pPr marL="0" indent="0" algn="just">
              <a:buNone/>
            </a:pPr>
            <a:endParaRPr lang="es-MX" sz="3600" dirty="0" smtClean="0"/>
          </a:p>
          <a:p>
            <a:pPr marL="0" indent="0" algn="just">
              <a:buNone/>
            </a:pPr>
            <a:r>
              <a:rPr lang="es-MX" sz="3600" dirty="0" smtClean="0"/>
              <a:t>El </a:t>
            </a:r>
            <a:r>
              <a:rPr lang="es-MX" sz="3600" dirty="0" smtClean="0"/>
              <a:t>sector esta comprometido en la construcción del </a:t>
            </a:r>
            <a:r>
              <a:rPr lang="es-MX" sz="3600" b="1" dirty="0" smtClean="0"/>
              <a:t>NUEVO MODELO DE TURISMO SUSTENTABLE EN MÉXICO </a:t>
            </a:r>
            <a:r>
              <a:rPr lang="es-MX" sz="3600" dirty="0" smtClean="0"/>
              <a:t>integrando criterios de conservación y uso eficiente de la biodiversidad, así como acciones para la reducción de los impactos negativos del cambio climático en el sector.</a:t>
            </a:r>
          </a:p>
          <a:p>
            <a:pPr marL="0" indent="0" algn="just">
              <a:buNone/>
            </a:pPr>
            <a:endParaRPr lang="es-MX" dirty="0" smtClean="0"/>
          </a:p>
          <a:p>
            <a:pPr marL="0" indent="0" algn="just">
              <a:buNone/>
            </a:pPr>
            <a:endParaRPr lang="es-MX" dirty="0"/>
          </a:p>
          <a:p>
            <a:pPr marL="0" indent="0" algn="just">
              <a:buNone/>
            </a:pPr>
            <a:endParaRPr lang="es-MX" dirty="0"/>
          </a:p>
        </p:txBody>
      </p:sp>
      <p:sp>
        <p:nvSpPr>
          <p:cNvPr id="4" name="Marcador de número de diapositiva 3"/>
          <p:cNvSpPr>
            <a:spLocks noGrp="1"/>
          </p:cNvSpPr>
          <p:nvPr>
            <p:ph type="sldNum" sz="quarter" idx="12"/>
          </p:nvPr>
        </p:nvSpPr>
        <p:spPr/>
        <p:txBody>
          <a:bodyPr/>
          <a:lstStyle/>
          <a:p>
            <a:fld id="{7874F7DE-FA86-412C-A7AE-864FF0FC4DD7}" type="slidenum">
              <a:rPr lang="es-MX" smtClean="0"/>
              <a:t>12</a:t>
            </a:fld>
            <a:endParaRPr lang="es-MX" dirty="0"/>
          </a:p>
        </p:txBody>
      </p:sp>
    </p:spTree>
    <p:extLst>
      <p:ext uri="{BB962C8B-B14F-4D97-AF65-F5344CB8AC3E}">
        <p14:creationId xmlns:p14="http://schemas.microsoft.com/office/powerpoint/2010/main" val="29115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smtClean="0">
                <a:solidFill>
                  <a:schemeClr val="accent6">
                    <a:lumMod val="75000"/>
                  </a:schemeClr>
                </a:solidFill>
                <a:effectLst>
                  <a:outerShdw blurRad="38100" dist="38100" dir="2700000" algn="tl">
                    <a:srgbClr val="C0C0C0"/>
                  </a:outerShdw>
                </a:effectLst>
                <a:ea typeface="MS PGothic" panose="020B0600070205080204" pitchFamily="34" charset="-128"/>
              </a:rPr>
              <a:t>Comentarios Finales</a:t>
            </a:r>
            <a:endParaRPr lang="es-MX" dirty="0"/>
          </a:p>
        </p:txBody>
      </p:sp>
      <p:sp>
        <p:nvSpPr>
          <p:cNvPr id="3" name="Marcador de contenido 2"/>
          <p:cNvSpPr>
            <a:spLocks noGrp="1"/>
          </p:cNvSpPr>
          <p:nvPr>
            <p:ph idx="1"/>
          </p:nvPr>
        </p:nvSpPr>
        <p:spPr/>
        <p:txBody>
          <a:bodyPr>
            <a:normAutofit lnSpcReduction="10000"/>
          </a:bodyPr>
          <a:lstStyle/>
          <a:p>
            <a:pPr marL="0" indent="0" algn="just">
              <a:buNone/>
            </a:pPr>
            <a:endParaRPr lang="es-MX" dirty="0" smtClean="0"/>
          </a:p>
          <a:p>
            <a:pPr marL="0" indent="0" algn="just">
              <a:buNone/>
            </a:pPr>
            <a:r>
              <a:rPr lang="es-MX" sz="3600" dirty="0" smtClean="0"/>
              <a:t>La </a:t>
            </a:r>
            <a:r>
              <a:rPr lang="es-MX" sz="3600" dirty="0" smtClean="0"/>
              <a:t>Estrategia de Integración Sectorial se realiza en el marco de la </a:t>
            </a:r>
            <a:r>
              <a:rPr lang="es-MX" sz="3600" b="1" dirty="0" smtClean="0"/>
              <a:t>ESTRATEGIA NACIONAL SOBRE BIODIVERSIDAD DE MÉXICO</a:t>
            </a:r>
            <a:r>
              <a:rPr lang="es-MX" sz="3600" dirty="0" smtClean="0"/>
              <a:t>.</a:t>
            </a:r>
          </a:p>
          <a:p>
            <a:pPr marL="0" indent="0" algn="just">
              <a:buNone/>
            </a:pPr>
            <a:endParaRPr lang="es-MX" sz="3600" dirty="0" smtClean="0"/>
          </a:p>
          <a:p>
            <a:pPr marL="0" indent="0" algn="just">
              <a:buNone/>
            </a:pPr>
            <a:r>
              <a:rPr lang="es-MX" sz="3600" dirty="0"/>
              <a:t>Las </a:t>
            </a:r>
            <a:r>
              <a:rPr lang="es-MX" sz="3600" b="1" dirty="0"/>
              <a:t>ZDTS</a:t>
            </a:r>
            <a:r>
              <a:rPr lang="es-MX" sz="3600" dirty="0"/>
              <a:t> serán un importante ejercicio para materializar proyectos de sustentabilidad, incorporar criterios de biodiversidad y contribuir a la reducción de los efectos adversos del cambio climático.</a:t>
            </a:r>
          </a:p>
          <a:p>
            <a:pPr marL="0" indent="0" algn="just">
              <a:buNone/>
            </a:pPr>
            <a:endParaRPr lang="es-MX" dirty="0" smtClean="0"/>
          </a:p>
          <a:p>
            <a:pPr marL="0" indent="0" algn="just">
              <a:buNone/>
            </a:pPr>
            <a:endParaRPr lang="es-MX" dirty="0"/>
          </a:p>
          <a:p>
            <a:pPr marL="0" indent="0" algn="just">
              <a:buNone/>
            </a:pPr>
            <a:endParaRPr lang="es-MX" dirty="0"/>
          </a:p>
        </p:txBody>
      </p:sp>
      <p:sp>
        <p:nvSpPr>
          <p:cNvPr id="4" name="Marcador de número de diapositiva 3"/>
          <p:cNvSpPr>
            <a:spLocks noGrp="1"/>
          </p:cNvSpPr>
          <p:nvPr>
            <p:ph type="sldNum" sz="quarter" idx="12"/>
          </p:nvPr>
        </p:nvSpPr>
        <p:spPr/>
        <p:txBody>
          <a:bodyPr/>
          <a:lstStyle/>
          <a:p>
            <a:fld id="{7874F7DE-FA86-412C-A7AE-864FF0FC4DD7}" type="slidenum">
              <a:rPr lang="es-MX" smtClean="0"/>
              <a:t>13</a:t>
            </a:fld>
            <a:endParaRPr lang="es-MX" dirty="0"/>
          </a:p>
        </p:txBody>
      </p:sp>
    </p:spTree>
    <p:extLst>
      <p:ext uri="{BB962C8B-B14F-4D97-AF65-F5344CB8AC3E}">
        <p14:creationId xmlns:p14="http://schemas.microsoft.com/office/powerpoint/2010/main" val="2172199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838200" y="102811"/>
            <a:ext cx="10515600" cy="1325563"/>
          </a:xfrm>
        </p:spPr>
        <p:txBody>
          <a:bodyPr/>
          <a:lstStyle/>
          <a:p>
            <a:pPr algn="ctr"/>
            <a:r>
              <a:rPr lang="es-MX" sz="3600" b="1" dirty="0" smtClean="0">
                <a:solidFill>
                  <a:schemeClr val="accent6">
                    <a:lumMod val="75000"/>
                  </a:schemeClr>
                </a:solidFill>
                <a:effectLst>
                  <a:outerShdw blurRad="38100" dist="38100" dir="2700000" algn="tl">
                    <a:srgbClr val="C0C0C0"/>
                  </a:outerShdw>
                </a:effectLst>
                <a:ea typeface="MS PGothic" panose="020B0600070205080204" pitchFamily="34" charset="-128"/>
              </a:rPr>
              <a:t>Introducción</a:t>
            </a:r>
            <a:endParaRPr lang="es-MX" sz="3600" b="1" dirty="0">
              <a:solidFill>
                <a:schemeClr val="accent6">
                  <a:lumMod val="75000"/>
                </a:schemeClr>
              </a:solidFill>
              <a:effectLst>
                <a:outerShdw blurRad="38100" dist="38100" dir="2700000" algn="tl">
                  <a:srgbClr val="C0C0C0"/>
                </a:outerShdw>
              </a:effectLst>
              <a:ea typeface="MS PGothic" panose="020B0600070205080204" pitchFamily="34" charset="-128"/>
            </a:endParaRPr>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 y="1921"/>
            <a:ext cx="2222201" cy="762214"/>
          </a:xfrm>
          <a:prstGeom prst="rect">
            <a:avLst/>
          </a:prstGeom>
          <a:noFill/>
        </p:spPr>
      </p:pic>
      <p:graphicFrame>
        <p:nvGraphicFramePr>
          <p:cNvPr id="13" name="Marcador de contenido 9"/>
          <p:cNvGraphicFramePr>
            <a:graphicFrameLocks/>
          </p:cNvGraphicFramePr>
          <p:nvPr>
            <p:extLst>
              <p:ext uri="{D42A27DB-BD31-4B8C-83A1-F6EECF244321}">
                <p14:modId xmlns:p14="http://schemas.microsoft.com/office/powerpoint/2010/main" val="1352760407"/>
              </p:ext>
            </p:extLst>
          </p:nvPr>
        </p:nvGraphicFramePr>
        <p:xfrm>
          <a:off x="838200" y="1159100"/>
          <a:ext cx="10542210" cy="5340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Marcador de número de diapositiva 1"/>
          <p:cNvSpPr>
            <a:spLocks noGrp="1"/>
          </p:cNvSpPr>
          <p:nvPr>
            <p:ph type="sldNum" sz="quarter" idx="12"/>
          </p:nvPr>
        </p:nvSpPr>
        <p:spPr/>
        <p:txBody>
          <a:bodyPr/>
          <a:lstStyle/>
          <a:p>
            <a:fld id="{7874F7DE-FA86-412C-A7AE-864FF0FC4DD7}" type="slidenum">
              <a:rPr lang="es-MX" smtClean="0"/>
              <a:t>2</a:t>
            </a:fld>
            <a:endParaRPr lang="es-MX" dirty="0"/>
          </a:p>
        </p:txBody>
      </p:sp>
    </p:spTree>
    <p:extLst>
      <p:ext uri="{BB962C8B-B14F-4D97-AF65-F5344CB8AC3E}">
        <p14:creationId xmlns:p14="http://schemas.microsoft.com/office/powerpoint/2010/main" val="6689884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838200" y="102811"/>
            <a:ext cx="10515600" cy="1325563"/>
          </a:xfrm>
        </p:spPr>
        <p:txBody>
          <a:bodyPr/>
          <a:lstStyle/>
          <a:p>
            <a:pPr algn="ctr"/>
            <a:r>
              <a:rPr lang="es-MX" sz="3600" b="1" dirty="0" smtClean="0">
                <a:solidFill>
                  <a:schemeClr val="accent6">
                    <a:lumMod val="75000"/>
                  </a:schemeClr>
                </a:solidFill>
                <a:effectLst>
                  <a:outerShdw blurRad="38100" dist="38100" dir="2700000" algn="tl">
                    <a:srgbClr val="C0C0C0"/>
                  </a:outerShdw>
                </a:effectLst>
                <a:ea typeface="MS PGothic" panose="020B0600070205080204" pitchFamily="34" charset="-128"/>
              </a:rPr>
              <a:t>Introducción</a:t>
            </a:r>
            <a:endParaRPr lang="es-MX" sz="3600" b="1" dirty="0">
              <a:solidFill>
                <a:schemeClr val="accent6">
                  <a:lumMod val="75000"/>
                </a:schemeClr>
              </a:solidFill>
              <a:effectLst>
                <a:outerShdw blurRad="38100" dist="38100" dir="2700000" algn="tl">
                  <a:srgbClr val="C0C0C0"/>
                </a:outerShdw>
              </a:effectLst>
              <a:ea typeface="MS PGothic" panose="020B0600070205080204" pitchFamily="34" charset="-128"/>
            </a:endParaRPr>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 y="1921"/>
            <a:ext cx="2222201" cy="762214"/>
          </a:xfrm>
          <a:prstGeom prst="rect">
            <a:avLst/>
          </a:prstGeom>
          <a:noFill/>
        </p:spPr>
      </p:pic>
      <p:graphicFrame>
        <p:nvGraphicFramePr>
          <p:cNvPr id="13" name="Marcador de contenido 9"/>
          <p:cNvGraphicFramePr>
            <a:graphicFrameLocks/>
          </p:cNvGraphicFramePr>
          <p:nvPr>
            <p:extLst>
              <p:ext uri="{D42A27DB-BD31-4B8C-83A1-F6EECF244321}">
                <p14:modId xmlns:p14="http://schemas.microsoft.com/office/powerpoint/2010/main" val="1008807015"/>
              </p:ext>
            </p:extLst>
          </p:nvPr>
        </p:nvGraphicFramePr>
        <p:xfrm>
          <a:off x="838200" y="1159100"/>
          <a:ext cx="10542210" cy="4878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Marcador de número de diapositiva 1"/>
          <p:cNvSpPr>
            <a:spLocks noGrp="1"/>
          </p:cNvSpPr>
          <p:nvPr>
            <p:ph type="sldNum" sz="quarter" idx="12"/>
          </p:nvPr>
        </p:nvSpPr>
        <p:spPr/>
        <p:txBody>
          <a:bodyPr/>
          <a:lstStyle/>
          <a:p>
            <a:fld id="{7874F7DE-FA86-412C-A7AE-864FF0FC4DD7}" type="slidenum">
              <a:rPr lang="es-MX" smtClean="0"/>
              <a:t>3</a:t>
            </a:fld>
            <a:endParaRPr lang="es-MX" dirty="0"/>
          </a:p>
        </p:txBody>
      </p:sp>
    </p:spTree>
    <p:extLst>
      <p:ext uri="{BB962C8B-B14F-4D97-AF65-F5344CB8AC3E}">
        <p14:creationId xmlns:p14="http://schemas.microsoft.com/office/powerpoint/2010/main" val="5430138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3600" b="1" dirty="0">
                <a:solidFill>
                  <a:schemeClr val="accent6">
                    <a:lumMod val="75000"/>
                  </a:schemeClr>
                </a:solidFill>
                <a:effectLst>
                  <a:outerShdw blurRad="38100" dist="38100" dir="2700000" algn="tl">
                    <a:srgbClr val="C0C0C0"/>
                  </a:outerShdw>
                </a:effectLst>
                <a:ea typeface="MS PGothic" panose="020B0600070205080204" pitchFamily="34" charset="-128"/>
              </a:rPr>
              <a:t>Antecedentes</a:t>
            </a:r>
          </a:p>
        </p:txBody>
      </p:sp>
      <p:sp>
        <p:nvSpPr>
          <p:cNvPr id="10" name="Marcador de contenido 9"/>
          <p:cNvSpPr>
            <a:spLocks noGrp="1"/>
          </p:cNvSpPr>
          <p:nvPr>
            <p:ph sz="quarter" idx="4"/>
          </p:nvPr>
        </p:nvSpPr>
        <p:spPr>
          <a:xfrm>
            <a:off x="712694" y="1246569"/>
            <a:ext cx="10641106" cy="5261807"/>
          </a:xfrm>
        </p:spPr>
        <p:txBody>
          <a:bodyPr>
            <a:normAutofit fontScale="85000" lnSpcReduction="20000"/>
          </a:bodyPr>
          <a:lstStyle/>
          <a:p>
            <a:pPr marL="457200" lvl="1" indent="0" algn="just">
              <a:lnSpc>
                <a:spcPct val="100000"/>
              </a:lnSpc>
              <a:spcBef>
                <a:spcPts val="600"/>
              </a:spcBef>
              <a:spcAft>
                <a:spcPts val="600"/>
              </a:spcAft>
              <a:buNone/>
            </a:pPr>
            <a:r>
              <a:rPr lang="es-MX" sz="3000" dirty="0"/>
              <a:t>Acciones realizadas en materia de integración de </a:t>
            </a:r>
            <a:r>
              <a:rPr lang="es-MX" sz="3000" dirty="0" smtClean="0"/>
              <a:t>biodiversidad </a:t>
            </a:r>
            <a:r>
              <a:rPr lang="es-MX" sz="3000" dirty="0"/>
              <a:t>que se han venido haciendo el ultimo año: </a:t>
            </a:r>
            <a:endParaRPr lang="es-MX" sz="3000" dirty="0" smtClean="0"/>
          </a:p>
          <a:p>
            <a:pPr marL="457200" lvl="1" indent="0" algn="just">
              <a:lnSpc>
                <a:spcPct val="100000"/>
              </a:lnSpc>
              <a:spcBef>
                <a:spcPts val="600"/>
              </a:spcBef>
              <a:spcAft>
                <a:spcPts val="600"/>
              </a:spcAft>
              <a:buNone/>
            </a:pPr>
            <a:endParaRPr lang="es-MX" sz="3000" dirty="0"/>
          </a:p>
          <a:p>
            <a:pPr lvl="1" algn="just">
              <a:lnSpc>
                <a:spcPct val="100000"/>
              </a:lnSpc>
              <a:spcBef>
                <a:spcPts val="600"/>
              </a:spcBef>
              <a:spcAft>
                <a:spcPts val="600"/>
              </a:spcAft>
            </a:pPr>
            <a:r>
              <a:rPr lang="es-ES_tradnl" sz="3000" b="1" dirty="0" smtClean="0"/>
              <a:t>Taller </a:t>
            </a:r>
            <a:r>
              <a:rPr lang="es-ES_tradnl" sz="3000" b="1" dirty="0"/>
              <a:t>Internacional de Expertos (mainstreaming).</a:t>
            </a:r>
            <a:endParaRPr lang="es-MX" sz="3000" b="1" dirty="0"/>
          </a:p>
          <a:p>
            <a:pPr lvl="1" algn="just">
              <a:lnSpc>
                <a:spcPct val="100000"/>
              </a:lnSpc>
              <a:spcBef>
                <a:spcPts val="600"/>
              </a:spcBef>
              <a:spcAft>
                <a:spcPts val="600"/>
              </a:spcAft>
            </a:pPr>
            <a:r>
              <a:rPr lang="es-ES_tradnl" sz="3000" b="1" dirty="0"/>
              <a:t>La Reunión de Estrategias de Biodiversidad de Veracruz</a:t>
            </a:r>
            <a:endParaRPr lang="es-MX" sz="3000" b="1" dirty="0"/>
          </a:p>
          <a:p>
            <a:pPr lvl="1" algn="just">
              <a:lnSpc>
                <a:spcPct val="100000"/>
              </a:lnSpc>
              <a:spcBef>
                <a:spcPts val="600"/>
              </a:spcBef>
              <a:spcAft>
                <a:spcPts val="600"/>
              </a:spcAft>
            </a:pPr>
            <a:r>
              <a:rPr lang="es-ES_tradnl" sz="3000" b="1" dirty="0"/>
              <a:t>Las reuniones del Órgano Subsidiario de Asesoramiento Científico Técnico y Tecnológico (SBSTTA por sus siglas en inglés), entre otros.</a:t>
            </a:r>
            <a:endParaRPr lang="es-MX" sz="3000" b="1" dirty="0"/>
          </a:p>
          <a:p>
            <a:pPr lvl="1" algn="just">
              <a:lnSpc>
                <a:spcPct val="100000"/>
              </a:lnSpc>
              <a:spcBef>
                <a:spcPts val="600"/>
              </a:spcBef>
              <a:spcAft>
                <a:spcPts val="600"/>
              </a:spcAft>
            </a:pPr>
            <a:r>
              <a:rPr lang="es-ES_tradnl" sz="3000" b="1" dirty="0" smtClean="0"/>
              <a:t>Procesamiento de la información </a:t>
            </a:r>
            <a:r>
              <a:rPr lang="es-ES_tradnl" sz="3000" b="1" dirty="0"/>
              <a:t>generada en el Taller Sectorial.</a:t>
            </a:r>
            <a:endParaRPr lang="es-MX" sz="3000" b="1" dirty="0"/>
          </a:p>
          <a:p>
            <a:pPr lvl="1" algn="just">
              <a:lnSpc>
                <a:spcPct val="100000"/>
              </a:lnSpc>
              <a:spcBef>
                <a:spcPts val="600"/>
              </a:spcBef>
              <a:spcAft>
                <a:spcPts val="600"/>
              </a:spcAft>
            </a:pPr>
            <a:r>
              <a:rPr lang="es-MX" sz="3000" b="1" dirty="0"/>
              <a:t>Resultados del </a:t>
            </a:r>
            <a:r>
              <a:rPr lang="es-MX" sz="3000" b="1" dirty="0" smtClean="0"/>
              <a:t>Diagnóstico </a:t>
            </a:r>
            <a:r>
              <a:rPr lang="es-MX" sz="3000" b="1" dirty="0"/>
              <a:t>Sectorial sobre Integración de la Biodiversidad</a:t>
            </a:r>
            <a:r>
              <a:rPr lang="es-MX" sz="3000" b="1" dirty="0" smtClean="0"/>
              <a:t>.</a:t>
            </a:r>
          </a:p>
          <a:p>
            <a:pPr lvl="1" algn="just">
              <a:lnSpc>
                <a:spcPct val="100000"/>
              </a:lnSpc>
              <a:spcBef>
                <a:spcPts val="600"/>
              </a:spcBef>
              <a:spcAft>
                <a:spcPts val="600"/>
              </a:spcAft>
            </a:pPr>
            <a:r>
              <a:rPr lang="es-MX" sz="3000" b="1" dirty="0" smtClean="0"/>
              <a:t>Reuniones preparatorias Intersectoriales.</a:t>
            </a:r>
          </a:p>
          <a:p>
            <a:pPr lvl="1" algn="just">
              <a:lnSpc>
                <a:spcPct val="100000"/>
              </a:lnSpc>
              <a:spcBef>
                <a:spcPts val="600"/>
              </a:spcBef>
              <a:spcAft>
                <a:spcPts val="600"/>
              </a:spcAft>
            </a:pPr>
            <a:r>
              <a:rPr lang="es-MX" sz="3000" b="1" dirty="0" smtClean="0"/>
              <a:t>Taller Intersectorial (Agricultura, Forestal, Pesca y Turismo).</a:t>
            </a:r>
            <a:endParaRPr lang="es-MX" sz="3000" b="1" dirty="0"/>
          </a:p>
          <a:p>
            <a:endParaRPr lang="es-MX" dirty="0"/>
          </a:p>
        </p:txBody>
      </p:sp>
      <p:pic>
        <p:nvPicPr>
          <p:cNvPr id="17" name="Imagen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 y="1641"/>
            <a:ext cx="2222201" cy="762214"/>
          </a:xfrm>
          <a:prstGeom prst="rect">
            <a:avLst/>
          </a:prstGeom>
          <a:noFill/>
        </p:spPr>
      </p:pic>
      <p:sp>
        <p:nvSpPr>
          <p:cNvPr id="4" name="Marcador de número de diapositiva 3"/>
          <p:cNvSpPr>
            <a:spLocks noGrp="1"/>
          </p:cNvSpPr>
          <p:nvPr>
            <p:ph type="sldNum" sz="quarter" idx="12"/>
          </p:nvPr>
        </p:nvSpPr>
        <p:spPr/>
        <p:txBody>
          <a:bodyPr/>
          <a:lstStyle/>
          <a:p>
            <a:fld id="{7874F7DE-FA86-412C-A7AE-864FF0FC4DD7}" type="slidenum">
              <a:rPr lang="es-MX" smtClean="0"/>
              <a:t>4</a:t>
            </a:fld>
            <a:endParaRPr lang="es-MX" dirty="0"/>
          </a:p>
        </p:txBody>
      </p:sp>
    </p:spTree>
    <p:extLst>
      <p:ext uri="{BB962C8B-B14F-4D97-AF65-F5344CB8AC3E}">
        <p14:creationId xmlns:p14="http://schemas.microsoft.com/office/powerpoint/2010/main" val="2648148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 y="1921"/>
            <a:ext cx="2222201" cy="762214"/>
          </a:xfrm>
          <a:prstGeom prst="rect">
            <a:avLst/>
          </a:prstGeom>
          <a:noFill/>
        </p:spPr>
      </p:pic>
      <p:graphicFrame>
        <p:nvGraphicFramePr>
          <p:cNvPr id="13" name="Marcador de contenido 9"/>
          <p:cNvGraphicFramePr>
            <a:graphicFrameLocks/>
          </p:cNvGraphicFramePr>
          <p:nvPr>
            <p:extLst>
              <p:ext uri="{D42A27DB-BD31-4B8C-83A1-F6EECF244321}">
                <p14:modId xmlns:p14="http://schemas.microsoft.com/office/powerpoint/2010/main" val="2156159342"/>
              </p:ext>
            </p:extLst>
          </p:nvPr>
        </p:nvGraphicFramePr>
        <p:xfrm>
          <a:off x="2175687" y="1521286"/>
          <a:ext cx="8504087" cy="5017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1 Título"/>
          <p:cNvSpPr txBox="1">
            <a:spLocks/>
          </p:cNvSpPr>
          <p:nvPr/>
        </p:nvSpPr>
        <p:spPr>
          <a:xfrm>
            <a:off x="518889" y="6570"/>
            <a:ext cx="1181768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3000" b="1" dirty="0" smtClean="0">
                <a:solidFill>
                  <a:schemeClr val="accent6">
                    <a:lumMod val="75000"/>
                  </a:schemeClr>
                </a:solidFill>
                <a:effectLst>
                  <a:outerShdw blurRad="38100" dist="38100" dir="2700000" algn="tl">
                    <a:srgbClr val="C0C0C0"/>
                  </a:outerShdw>
                </a:effectLst>
                <a:ea typeface="MS PGothic" panose="020B0600070205080204" pitchFamily="34" charset="-128"/>
              </a:rPr>
              <a:t>Diagnóstico sobre </a:t>
            </a:r>
          </a:p>
          <a:p>
            <a:pPr algn="ctr"/>
            <a:r>
              <a:rPr lang="es-MX" sz="3000" b="1" dirty="0" smtClean="0">
                <a:solidFill>
                  <a:schemeClr val="accent6">
                    <a:lumMod val="75000"/>
                  </a:schemeClr>
                </a:solidFill>
                <a:effectLst>
                  <a:outerShdw blurRad="38100" dist="38100" dir="2700000" algn="tl">
                    <a:srgbClr val="C0C0C0"/>
                  </a:outerShdw>
                </a:effectLst>
                <a:ea typeface="MS PGothic" panose="020B0600070205080204" pitchFamily="34" charset="-128"/>
              </a:rPr>
              <a:t>Integración de la Biodiversidad en el Sector Turístico</a:t>
            </a:r>
            <a:endParaRPr lang="es-MX" sz="3000" b="1" dirty="0">
              <a:solidFill>
                <a:schemeClr val="accent6">
                  <a:lumMod val="75000"/>
                </a:schemeClr>
              </a:solidFill>
              <a:effectLst>
                <a:outerShdw blurRad="38100" dist="38100" dir="2700000" algn="tl">
                  <a:srgbClr val="C0C0C0"/>
                </a:outerShdw>
              </a:effectLst>
              <a:ea typeface="MS PGothic" panose="020B0600070205080204" pitchFamily="34" charset="-128"/>
            </a:endParaRPr>
          </a:p>
        </p:txBody>
      </p:sp>
      <p:sp>
        <p:nvSpPr>
          <p:cNvPr id="2" name="Marcador de número de diapositiva 1"/>
          <p:cNvSpPr>
            <a:spLocks noGrp="1"/>
          </p:cNvSpPr>
          <p:nvPr>
            <p:ph type="sldNum" sz="quarter" idx="12"/>
          </p:nvPr>
        </p:nvSpPr>
        <p:spPr/>
        <p:txBody>
          <a:bodyPr/>
          <a:lstStyle/>
          <a:p>
            <a:fld id="{7874F7DE-FA86-412C-A7AE-864FF0FC4DD7}" type="slidenum">
              <a:rPr lang="es-MX" smtClean="0"/>
              <a:t>5</a:t>
            </a:fld>
            <a:endParaRPr lang="es-MX" dirty="0"/>
          </a:p>
        </p:txBody>
      </p:sp>
      <p:sp>
        <p:nvSpPr>
          <p:cNvPr id="6" name="Rectángulo redondeado 5"/>
          <p:cNvSpPr/>
          <p:nvPr/>
        </p:nvSpPr>
        <p:spPr>
          <a:xfrm>
            <a:off x="2311464" y="5490788"/>
            <a:ext cx="1682314" cy="919350"/>
          </a:xfrm>
          <a:prstGeom prst="roundRect">
            <a:avLst>
              <a:gd name="adj" fmla="val 10000"/>
            </a:avLst>
          </a:prstGeom>
          <a:blipFill>
            <a:blip r:embed="rId8" cstate="print">
              <a:extLst>
                <a:ext uri="{28A0092B-C50C-407E-A947-70E740481C1C}">
                  <a14:useLocalDpi xmlns:a14="http://schemas.microsoft.com/office/drawing/2010/main" val="0"/>
                </a:ext>
              </a:extLst>
            </a:blip>
            <a:srcRect/>
            <a:stretch>
              <a:fillRect l="-17000" r="-17000"/>
            </a:stretch>
          </a:blipFill>
        </p:spPr>
        <p:style>
          <a:lnRef idx="0">
            <a:schemeClr val="lt1">
              <a:hueOff val="0"/>
              <a:satOff val="0"/>
              <a:lumOff val="0"/>
              <a:alphaOff val="0"/>
            </a:schemeClr>
          </a:lnRef>
          <a:fillRef idx="1">
            <a:scrgbClr r="0" g="0" b="0"/>
          </a:fillRef>
          <a:effectRef idx="3">
            <a:schemeClr val="accent2">
              <a:tint val="50000"/>
              <a:hueOff val="0"/>
              <a:satOff val="0"/>
              <a:lumOff val="0"/>
              <a:alphaOff val="0"/>
            </a:schemeClr>
          </a:effectRef>
          <a:fontRef idx="minor">
            <a:schemeClr val="lt1">
              <a:hueOff val="0"/>
              <a:satOff val="0"/>
              <a:lumOff val="0"/>
              <a:alphaOff val="0"/>
            </a:schemeClr>
          </a:fontRef>
        </p:style>
      </p:sp>
      <p:pic>
        <p:nvPicPr>
          <p:cNvPr id="3" name="Imagen 2"/>
          <p:cNvPicPr>
            <a:picLocks noChangeAspect="1"/>
          </p:cNvPicPr>
          <p:nvPr/>
        </p:nvPicPr>
        <p:blipFill>
          <a:blip r:embed="rId9"/>
          <a:stretch>
            <a:fillRect/>
          </a:stretch>
        </p:blipFill>
        <p:spPr>
          <a:xfrm>
            <a:off x="2222695" y="4189197"/>
            <a:ext cx="1838317" cy="991548"/>
          </a:xfrm>
          <a:prstGeom prst="rect">
            <a:avLst/>
          </a:prstGeom>
        </p:spPr>
      </p:pic>
      <p:sp>
        <p:nvSpPr>
          <p:cNvPr id="8" name="Rectángulo redondeado 7"/>
          <p:cNvSpPr/>
          <p:nvPr/>
        </p:nvSpPr>
        <p:spPr>
          <a:xfrm>
            <a:off x="2284570" y="2914749"/>
            <a:ext cx="1709208" cy="964405"/>
          </a:xfrm>
          <a:prstGeom prst="roundRect">
            <a:avLst>
              <a:gd name="adj" fmla="val 10000"/>
            </a:avLst>
          </a:prstGeom>
          <a:blipFill>
            <a:blip r:embed="rId10" cstate="print">
              <a:extLst>
                <a:ext uri="{28A0092B-C50C-407E-A947-70E740481C1C}">
                  <a14:useLocalDpi xmlns:a14="http://schemas.microsoft.com/office/drawing/2010/main" val="0"/>
                </a:ext>
              </a:extLst>
            </a:blip>
            <a:srcRect/>
            <a:stretch>
              <a:fillRect l="-17000" r="-17000"/>
            </a:stretch>
          </a:blipFill>
        </p:spPr>
        <p:style>
          <a:lnRef idx="0">
            <a:schemeClr val="lt1">
              <a:hueOff val="0"/>
              <a:satOff val="0"/>
              <a:lumOff val="0"/>
              <a:alphaOff val="0"/>
            </a:schemeClr>
          </a:lnRef>
          <a:fillRef idx="1">
            <a:scrgbClr r="0" g="0" b="0"/>
          </a:fillRef>
          <a:effectRef idx="3">
            <a:schemeClr val="accent2">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42389046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838200" y="102811"/>
            <a:ext cx="10515600" cy="1325563"/>
          </a:xfrm>
        </p:spPr>
        <p:txBody>
          <a:bodyPr/>
          <a:lstStyle/>
          <a:p>
            <a:pPr algn="ctr"/>
            <a:r>
              <a:rPr lang="es-MX" sz="3600" b="1" dirty="0" smtClean="0">
                <a:solidFill>
                  <a:schemeClr val="accent6">
                    <a:lumMod val="75000"/>
                  </a:schemeClr>
                </a:solidFill>
                <a:effectLst>
                  <a:outerShdw blurRad="38100" dist="38100" dir="2700000" algn="tl">
                    <a:srgbClr val="C0C0C0"/>
                  </a:outerShdw>
                </a:effectLst>
                <a:ea typeface="MS PGothic" panose="020B0600070205080204" pitchFamily="34" charset="-128"/>
              </a:rPr>
              <a:t>Estrategia </a:t>
            </a:r>
            <a:endParaRPr lang="es-MX" sz="3600" b="1" dirty="0">
              <a:solidFill>
                <a:schemeClr val="accent6">
                  <a:lumMod val="75000"/>
                </a:schemeClr>
              </a:solidFill>
              <a:effectLst>
                <a:outerShdw blurRad="38100" dist="38100" dir="2700000" algn="tl">
                  <a:srgbClr val="C0C0C0"/>
                </a:outerShdw>
              </a:effectLst>
              <a:ea typeface="MS PGothic" panose="020B0600070205080204" pitchFamily="34" charset="-128"/>
            </a:endParaRPr>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 y="1921"/>
            <a:ext cx="2222201" cy="762214"/>
          </a:xfrm>
          <a:prstGeom prst="rect">
            <a:avLst/>
          </a:prstGeom>
          <a:noFill/>
        </p:spPr>
      </p:pic>
      <p:graphicFrame>
        <p:nvGraphicFramePr>
          <p:cNvPr id="13" name="Marcador de contenido 9"/>
          <p:cNvGraphicFramePr>
            <a:graphicFrameLocks/>
          </p:cNvGraphicFramePr>
          <p:nvPr>
            <p:extLst>
              <p:ext uri="{D42A27DB-BD31-4B8C-83A1-F6EECF244321}">
                <p14:modId xmlns:p14="http://schemas.microsoft.com/office/powerpoint/2010/main" val="2534221270"/>
              </p:ext>
            </p:extLst>
          </p:nvPr>
        </p:nvGraphicFramePr>
        <p:xfrm>
          <a:off x="187369" y="1222790"/>
          <a:ext cx="12004631" cy="4693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Marcador de número de diapositiva 1"/>
          <p:cNvSpPr>
            <a:spLocks noGrp="1"/>
          </p:cNvSpPr>
          <p:nvPr>
            <p:ph type="sldNum" sz="quarter" idx="12"/>
          </p:nvPr>
        </p:nvSpPr>
        <p:spPr/>
        <p:txBody>
          <a:bodyPr/>
          <a:lstStyle/>
          <a:p>
            <a:fld id="{7874F7DE-FA86-412C-A7AE-864FF0FC4DD7}" type="slidenum">
              <a:rPr lang="es-MX" smtClean="0"/>
              <a:t>6</a:t>
            </a:fld>
            <a:endParaRPr lang="es-MX" dirty="0"/>
          </a:p>
        </p:txBody>
      </p:sp>
      <p:sp>
        <p:nvSpPr>
          <p:cNvPr id="3" name="CuadroTexto 2"/>
          <p:cNvSpPr txBox="1"/>
          <p:nvPr/>
        </p:nvSpPr>
        <p:spPr>
          <a:xfrm>
            <a:off x="245977" y="905154"/>
            <a:ext cx="1976718" cy="523220"/>
          </a:xfrm>
          <a:prstGeom prst="rect">
            <a:avLst/>
          </a:prstGeom>
          <a:noFill/>
        </p:spPr>
        <p:txBody>
          <a:bodyPr wrap="square" rtlCol="0">
            <a:spAutoFit/>
          </a:bodyPr>
          <a:lstStyle/>
          <a:p>
            <a:r>
              <a:rPr lang="es-MX" sz="2800" b="1" dirty="0"/>
              <a:t>V</a:t>
            </a:r>
            <a:r>
              <a:rPr lang="es-MX" sz="2800" b="1" dirty="0" smtClean="0"/>
              <a:t>ISIÓN:</a:t>
            </a:r>
            <a:endParaRPr lang="es-MX" sz="2800" b="1" dirty="0"/>
          </a:p>
        </p:txBody>
      </p:sp>
      <p:sp>
        <p:nvSpPr>
          <p:cNvPr id="8" name="CuadroTexto 7"/>
          <p:cNvSpPr txBox="1"/>
          <p:nvPr/>
        </p:nvSpPr>
        <p:spPr>
          <a:xfrm>
            <a:off x="4119282" y="3478024"/>
            <a:ext cx="1976718" cy="523220"/>
          </a:xfrm>
          <a:prstGeom prst="rect">
            <a:avLst/>
          </a:prstGeom>
          <a:noFill/>
        </p:spPr>
        <p:txBody>
          <a:bodyPr wrap="square" rtlCol="0">
            <a:spAutoFit/>
          </a:bodyPr>
          <a:lstStyle/>
          <a:p>
            <a:r>
              <a:rPr lang="es-MX" sz="2800" b="1" dirty="0" smtClean="0"/>
              <a:t>OBJETIVO:</a:t>
            </a:r>
            <a:endParaRPr lang="es-MX" sz="2800" b="1" dirty="0"/>
          </a:p>
        </p:txBody>
      </p:sp>
    </p:spTree>
    <p:extLst>
      <p:ext uri="{BB962C8B-B14F-4D97-AF65-F5344CB8AC3E}">
        <p14:creationId xmlns:p14="http://schemas.microsoft.com/office/powerpoint/2010/main" val="38508629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22922"/>
            <a:ext cx="10515600" cy="1325563"/>
          </a:xfrm>
        </p:spPr>
        <p:txBody>
          <a:bodyPr>
            <a:normAutofit/>
          </a:bodyPr>
          <a:lstStyle/>
          <a:p>
            <a:pPr algn="ctr"/>
            <a:r>
              <a:rPr lang="es-MX" sz="3600" b="1" dirty="0" smtClean="0">
                <a:solidFill>
                  <a:schemeClr val="accent6">
                    <a:lumMod val="75000"/>
                  </a:schemeClr>
                </a:solidFill>
                <a:effectLst>
                  <a:outerShdw blurRad="38100" dist="38100" dir="2700000" algn="tl">
                    <a:srgbClr val="C0C0C0"/>
                  </a:outerShdw>
                </a:effectLst>
                <a:ea typeface="MS PGothic" panose="020B0600070205080204" pitchFamily="34" charset="-128"/>
              </a:rPr>
              <a:t>Estructura de la Estrategia Sectorial</a:t>
            </a:r>
            <a:endParaRPr lang="es-MX" sz="3600" b="1" dirty="0">
              <a:solidFill>
                <a:schemeClr val="accent6">
                  <a:lumMod val="75000"/>
                </a:schemeClr>
              </a:solidFill>
              <a:effectLst>
                <a:outerShdw blurRad="38100" dist="38100" dir="2700000" algn="tl">
                  <a:srgbClr val="C0C0C0"/>
                </a:outerShdw>
              </a:effectLst>
              <a:ea typeface="MS PGothic" panose="020B0600070205080204" pitchFamily="34" charset="-128"/>
            </a:endParaRPr>
          </a:p>
        </p:txBody>
      </p:sp>
      <p:pic>
        <p:nvPicPr>
          <p:cNvPr id="17" name="Imagen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 y="1641"/>
            <a:ext cx="2222201" cy="762214"/>
          </a:xfrm>
          <a:prstGeom prst="rect">
            <a:avLst/>
          </a:prstGeom>
          <a:noFill/>
        </p:spPr>
      </p:pic>
      <p:sp>
        <p:nvSpPr>
          <p:cNvPr id="5" name="Marcador de contenido 4"/>
          <p:cNvSpPr>
            <a:spLocks noGrp="1"/>
          </p:cNvSpPr>
          <p:nvPr>
            <p:ph idx="1"/>
          </p:nvPr>
        </p:nvSpPr>
        <p:spPr>
          <a:xfrm>
            <a:off x="203256" y="1026634"/>
            <a:ext cx="11553500" cy="694267"/>
          </a:xfrm>
        </p:spPr>
        <p:txBody>
          <a:bodyPr>
            <a:normAutofit lnSpcReduction="10000"/>
          </a:bodyPr>
          <a:lstStyle/>
          <a:p>
            <a:r>
              <a:rPr lang="es-ES" sz="2400" dirty="0" smtClean="0"/>
              <a:t>La Estrategia cuenta con tres ejes, nueve rubros y </a:t>
            </a:r>
            <a:r>
              <a:rPr lang="es-ES" sz="2400" b="1" i="1" dirty="0" smtClean="0"/>
              <a:t>59 líneas estratégicas </a:t>
            </a:r>
            <a:r>
              <a:rPr lang="es-ES" sz="2400" dirty="0" smtClean="0"/>
              <a:t>agrupadas de la siguiente manera:</a:t>
            </a:r>
            <a:endParaRPr lang="es-ES" sz="2400" dirty="0"/>
          </a:p>
        </p:txBody>
      </p:sp>
      <p:pic>
        <p:nvPicPr>
          <p:cNvPr id="21" name="Imagen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7793" y="1762753"/>
            <a:ext cx="4293227" cy="48820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2" name="Gráfico 21"/>
          <p:cNvGraphicFramePr>
            <a:graphicFrameLocks/>
          </p:cNvGraphicFramePr>
          <p:nvPr>
            <p:extLst>
              <p:ext uri="{D42A27DB-BD31-4B8C-83A1-F6EECF244321}">
                <p14:modId xmlns:p14="http://schemas.microsoft.com/office/powerpoint/2010/main" val="782552770"/>
              </p:ext>
            </p:extLst>
          </p:nvPr>
        </p:nvGraphicFramePr>
        <p:xfrm>
          <a:off x="5336898" y="2225728"/>
          <a:ext cx="6855102" cy="3587727"/>
        </p:xfrm>
        <a:graphic>
          <a:graphicData uri="http://schemas.openxmlformats.org/drawingml/2006/chart">
            <c:chart xmlns:c="http://schemas.openxmlformats.org/drawingml/2006/chart" xmlns:r="http://schemas.openxmlformats.org/officeDocument/2006/relationships" r:id="rId4"/>
          </a:graphicData>
        </a:graphic>
      </p:graphicFrame>
      <p:pic>
        <p:nvPicPr>
          <p:cNvPr id="23" name="Imagen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18860" y="3788341"/>
            <a:ext cx="13843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Imagen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11359" y="1783329"/>
            <a:ext cx="2192337" cy="36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uadroTexto 5"/>
          <p:cNvSpPr txBox="1"/>
          <p:nvPr/>
        </p:nvSpPr>
        <p:spPr>
          <a:xfrm>
            <a:off x="2290059" y="2123770"/>
            <a:ext cx="395557" cy="307777"/>
          </a:xfrm>
          <a:prstGeom prst="rect">
            <a:avLst/>
          </a:prstGeom>
          <a:noFill/>
        </p:spPr>
        <p:txBody>
          <a:bodyPr wrap="square" rtlCol="0">
            <a:spAutoFit/>
          </a:bodyPr>
          <a:lstStyle/>
          <a:p>
            <a:r>
              <a:rPr lang="es-ES" sz="1400" b="1" dirty="0" smtClean="0"/>
              <a:t>(6)</a:t>
            </a:r>
            <a:endParaRPr lang="es-ES" sz="1400" b="1" dirty="0"/>
          </a:p>
        </p:txBody>
      </p:sp>
      <p:sp>
        <p:nvSpPr>
          <p:cNvPr id="26" name="CuadroTexto 25"/>
          <p:cNvSpPr txBox="1"/>
          <p:nvPr/>
        </p:nvSpPr>
        <p:spPr>
          <a:xfrm>
            <a:off x="2713104" y="2484383"/>
            <a:ext cx="395557" cy="307777"/>
          </a:xfrm>
          <a:prstGeom prst="rect">
            <a:avLst/>
          </a:prstGeom>
          <a:noFill/>
        </p:spPr>
        <p:txBody>
          <a:bodyPr wrap="square" rtlCol="0">
            <a:spAutoFit/>
          </a:bodyPr>
          <a:lstStyle/>
          <a:p>
            <a:r>
              <a:rPr lang="es-ES" sz="1400" b="1" dirty="0" smtClean="0"/>
              <a:t>(8)</a:t>
            </a:r>
            <a:endParaRPr lang="es-ES" sz="1400" b="1" dirty="0"/>
          </a:p>
        </p:txBody>
      </p:sp>
      <p:sp>
        <p:nvSpPr>
          <p:cNvPr id="27" name="CuadroTexto 26"/>
          <p:cNvSpPr txBox="1"/>
          <p:nvPr/>
        </p:nvSpPr>
        <p:spPr>
          <a:xfrm>
            <a:off x="4628431" y="2588488"/>
            <a:ext cx="395557" cy="307777"/>
          </a:xfrm>
          <a:prstGeom prst="rect">
            <a:avLst/>
          </a:prstGeom>
          <a:noFill/>
        </p:spPr>
        <p:txBody>
          <a:bodyPr wrap="square" rtlCol="0">
            <a:spAutoFit/>
          </a:bodyPr>
          <a:lstStyle/>
          <a:p>
            <a:r>
              <a:rPr lang="es-ES" sz="1400" b="1" dirty="0" smtClean="0"/>
              <a:t>(6)</a:t>
            </a:r>
            <a:endParaRPr lang="es-ES" sz="1400" b="1" dirty="0"/>
          </a:p>
        </p:txBody>
      </p:sp>
      <p:sp>
        <p:nvSpPr>
          <p:cNvPr id="28" name="CuadroTexto 27"/>
          <p:cNvSpPr txBox="1"/>
          <p:nvPr/>
        </p:nvSpPr>
        <p:spPr>
          <a:xfrm>
            <a:off x="3802348" y="3781951"/>
            <a:ext cx="395557" cy="307777"/>
          </a:xfrm>
          <a:prstGeom prst="rect">
            <a:avLst/>
          </a:prstGeom>
          <a:noFill/>
        </p:spPr>
        <p:txBody>
          <a:bodyPr wrap="square" rtlCol="0">
            <a:spAutoFit/>
          </a:bodyPr>
          <a:lstStyle/>
          <a:p>
            <a:r>
              <a:rPr lang="es-ES" sz="1400" b="1" dirty="0" smtClean="0"/>
              <a:t>(5)</a:t>
            </a:r>
            <a:endParaRPr lang="es-ES" sz="1400" b="1" dirty="0"/>
          </a:p>
        </p:txBody>
      </p:sp>
      <p:sp>
        <p:nvSpPr>
          <p:cNvPr id="29" name="CuadroTexto 28"/>
          <p:cNvSpPr txBox="1"/>
          <p:nvPr/>
        </p:nvSpPr>
        <p:spPr>
          <a:xfrm>
            <a:off x="4100480" y="4142563"/>
            <a:ext cx="395557" cy="307777"/>
          </a:xfrm>
          <a:prstGeom prst="rect">
            <a:avLst/>
          </a:prstGeom>
          <a:noFill/>
        </p:spPr>
        <p:txBody>
          <a:bodyPr wrap="square" rtlCol="0">
            <a:spAutoFit/>
          </a:bodyPr>
          <a:lstStyle/>
          <a:p>
            <a:r>
              <a:rPr lang="es-ES" sz="1400" b="1" dirty="0" smtClean="0"/>
              <a:t>(5)</a:t>
            </a:r>
            <a:endParaRPr lang="es-ES" sz="1400" b="1" dirty="0"/>
          </a:p>
        </p:txBody>
      </p:sp>
      <p:sp>
        <p:nvSpPr>
          <p:cNvPr id="30" name="CuadroTexto 29"/>
          <p:cNvSpPr txBox="1"/>
          <p:nvPr/>
        </p:nvSpPr>
        <p:spPr>
          <a:xfrm>
            <a:off x="3253579" y="4523997"/>
            <a:ext cx="395557" cy="307777"/>
          </a:xfrm>
          <a:prstGeom prst="rect">
            <a:avLst/>
          </a:prstGeom>
          <a:noFill/>
        </p:spPr>
        <p:txBody>
          <a:bodyPr wrap="square" rtlCol="0">
            <a:spAutoFit/>
          </a:bodyPr>
          <a:lstStyle/>
          <a:p>
            <a:r>
              <a:rPr lang="es-ES" sz="1400" b="1" dirty="0" smtClean="0"/>
              <a:t>(6)</a:t>
            </a:r>
            <a:endParaRPr lang="es-ES" sz="1400" b="1" dirty="0"/>
          </a:p>
        </p:txBody>
      </p:sp>
      <p:sp>
        <p:nvSpPr>
          <p:cNvPr id="31" name="CuadroTexto 30"/>
          <p:cNvSpPr txBox="1"/>
          <p:nvPr/>
        </p:nvSpPr>
        <p:spPr>
          <a:xfrm>
            <a:off x="2635684" y="5509247"/>
            <a:ext cx="395557" cy="307777"/>
          </a:xfrm>
          <a:prstGeom prst="rect">
            <a:avLst/>
          </a:prstGeom>
          <a:noFill/>
        </p:spPr>
        <p:txBody>
          <a:bodyPr wrap="square" rtlCol="0">
            <a:spAutoFit/>
          </a:bodyPr>
          <a:lstStyle/>
          <a:p>
            <a:r>
              <a:rPr lang="es-ES" sz="1400" b="1" dirty="0" smtClean="0"/>
              <a:t>(9)</a:t>
            </a:r>
            <a:endParaRPr lang="es-ES" sz="1400" b="1" dirty="0"/>
          </a:p>
        </p:txBody>
      </p:sp>
      <p:sp>
        <p:nvSpPr>
          <p:cNvPr id="32" name="CuadroTexto 31"/>
          <p:cNvSpPr txBox="1"/>
          <p:nvPr/>
        </p:nvSpPr>
        <p:spPr>
          <a:xfrm>
            <a:off x="2309251" y="5828217"/>
            <a:ext cx="563741" cy="307777"/>
          </a:xfrm>
          <a:prstGeom prst="rect">
            <a:avLst/>
          </a:prstGeom>
          <a:noFill/>
        </p:spPr>
        <p:txBody>
          <a:bodyPr wrap="square" rtlCol="0">
            <a:spAutoFit/>
          </a:bodyPr>
          <a:lstStyle/>
          <a:p>
            <a:r>
              <a:rPr lang="es-ES" sz="1400" b="1" dirty="0" smtClean="0"/>
              <a:t>(10)</a:t>
            </a:r>
            <a:endParaRPr lang="es-ES" sz="1400" b="1" dirty="0"/>
          </a:p>
        </p:txBody>
      </p:sp>
      <p:sp>
        <p:nvSpPr>
          <p:cNvPr id="33" name="CuadroTexto 32"/>
          <p:cNvSpPr txBox="1"/>
          <p:nvPr/>
        </p:nvSpPr>
        <p:spPr>
          <a:xfrm>
            <a:off x="4522710" y="6188830"/>
            <a:ext cx="395557" cy="307777"/>
          </a:xfrm>
          <a:prstGeom prst="rect">
            <a:avLst/>
          </a:prstGeom>
          <a:noFill/>
        </p:spPr>
        <p:txBody>
          <a:bodyPr wrap="square" rtlCol="0">
            <a:spAutoFit/>
          </a:bodyPr>
          <a:lstStyle/>
          <a:p>
            <a:r>
              <a:rPr lang="es-ES" sz="1400" b="1" dirty="0" smtClean="0"/>
              <a:t>(4)</a:t>
            </a:r>
            <a:endParaRPr lang="es-ES" sz="1400" b="1" dirty="0"/>
          </a:p>
        </p:txBody>
      </p:sp>
      <p:sp>
        <p:nvSpPr>
          <p:cNvPr id="4" name="Marcador de número de diapositiva 3"/>
          <p:cNvSpPr>
            <a:spLocks noGrp="1"/>
          </p:cNvSpPr>
          <p:nvPr>
            <p:ph type="sldNum" sz="quarter" idx="12"/>
          </p:nvPr>
        </p:nvSpPr>
        <p:spPr/>
        <p:txBody>
          <a:bodyPr/>
          <a:lstStyle/>
          <a:p>
            <a:fld id="{7874F7DE-FA86-412C-A7AE-864FF0FC4DD7}" type="slidenum">
              <a:rPr lang="es-MX" smtClean="0"/>
              <a:t>7</a:t>
            </a:fld>
            <a:endParaRPr lang="es-MX" dirty="0"/>
          </a:p>
        </p:txBody>
      </p:sp>
      <p:sp>
        <p:nvSpPr>
          <p:cNvPr id="3" name="CuadroTexto 2"/>
          <p:cNvSpPr txBox="1"/>
          <p:nvPr/>
        </p:nvSpPr>
        <p:spPr>
          <a:xfrm>
            <a:off x="5932345" y="2334840"/>
            <a:ext cx="1745925" cy="892552"/>
          </a:xfrm>
          <a:prstGeom prst="rect">
            <a:avLst/>
          </a:prstGeom>
          <a:noFill/>
        </p:spPr>
        <p:txBody>
          <a:bodyPr wrap="square" rtlCol="0">
            <a:spAutoFit/>
          </a:bodyPr>
          <a:lstStyle/>
          <a:p>
            <a:pPr algn="ctr"/>
            <a:r>
              <a:rPr lang="es-MX" sz="3200" b="1" dirty="0" smtClean="0"/>
              <a:t>20</a:t>
            </a:r>
          </a:p>
          <a:p>
            <a:pPr algn="ctr"/>
            <a:r>
              <a:rPr lang="es-MX" sz="2000" dirty="0" smtClean="0"/>
              <a:t>SUSTANTIVOS</a:t>
            </a:r>
            <a:endParaRPr lang="es-MX" sz="2000" dirty="0"/>
          </a:p>
        </p:txBody>
      </p:sp>
      <p:sp>
        <p:nvSpPr>
          <p:cNvPr id="20" name="CuadroTexto 19"/>
          <p:cNvSpPr txBox="1"/>
          <p:nvPr/>
        </p:nvSpPr>
        <p:spPr>
          <a:xfrm>
            <a:off x="10636500" y="2334840"/>
            <a:ext cx="1555500" cy="830997"/>
          </a:xfrm>
          <a:prstGeom prst="rect">
            <a:avLst/>
          </a:prstGeom>
          <a:noFill/>
        </p:spPr>
        <p:txBody>
          <a:bodyPr wrap="square" rtlCol="0">
            <a:spAutoFit/>
          </a:bodyPr>
          <a:lstStyle/>
          <a:p>
            <a:pPr algn="ctr"/>
            <a:r>
              <a:rPr lang="es-MX" sz="3200" b="1" dirty="0" smtClean="0"/>
              <a:t>16</a:t>
            </a:r>
          </a:p>
          <a:p>
            <a:pPr algn="ctr"/>
            <a:r>
              <a:rPr lang="es-MX" sz="1600" dirty="0" smtClean="0"/>
              <a:t>COORDINACIÓN</a:t>
            </a:r>
            <a:endParaRPr lang="es-MX" sz="1600" dirty="0"/>
          </a:p>
        </p:txBody>
      </p:sp>
      <p:sp>
        <p:nvSpPr>
          <p:cNvPr id="25" name="CuadroTexto 24"/>
          <p:cNvSpPr txBox="1"/>
          <p:nvPr/>
        </p:nvSpPr>
        <p:spPr>
          <a:xfrm>
            <a:off x="8279083" y="5669788"/>
            <a:ext cx="1456888" cy="892552"/>
          </a:xfrm>
          <a:prstGeom prst="rect">
            <a:avLst/>
          </a:prstGeom>
          <a:noFill/>
        </p:spPr>
        <p:txBody>
          <a:bodyPr wrap="square" rtlCol="0">
            <a:spAutoFit/>
          </a:bodyPr>
          <a:lstStyle/>
          <a:p>
            <a:pPr algn="ctr"/>
            <a:r>
              <a:rPr lang="es-MX" sz="3200" b="1" dirty="0" smtClean="0"/>
              <a:t>23</a:t>
            </a:r>
          </a:p>
          <a:p>
            <a:pPr algn="ctr"/>
            <a:r>
              <a:rPr lang="es-MX" sz="2000" dirty="0" smtClean="0"/>
              <a:t>SOPORTE</a:t>
            </a:r>
            <a:endParaRPr lang="es-MX" sz="2000" dirty="0"/>
          </a:p>
        </p:txBody>
      </p:sp>
    </p:spTree>
    <p:extLst>
      <p:ext uri="{BB962C8B-B14F-4D97-AF65-F5344CB8AC3E}">
        <p14:creationId xmlns:p14="http://schemas.microsoft.com/office/powerpoint/2010/main" val="2166998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 y="1921"/>
            <a:ext cx="2222201" cy="762214"/>
          </a:xfrm>
          <a:prstGeom prst="rect">
            <a:avLst/>
          </a:prstGeom>
          <a:noFill/>
        </p:spPr>
      </p:pic>
      <p:sp>
        <p:nvSpPr>
          <p:cNvPr id="15" name="1 Título"/>
          <p:cNvSpPr txBox="1">
            <a:spLocks/>
          </p:cNvSpPr>
          <p:nvPr/>
        </p:nvSpPr>
        <p:spPr>
          <a:xfrm>
            <a:off x="518889" y="-232492"/>
            <a:ext cx="1181768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3000" b="1" dirty="0" smtClean="0">
                <a:solidFill>
                  <a:schemeClr val="accent6">
                    <a:lumMod val="75000"/>
                  </a:schemeClr>
                </a:solidFill>
                <a:effectLst>
                  <a:outerShdw blurRad="38100" dist="38100" dir="2700000" algn="tl">
                    <a:srgbClr val="C0C0C0"/>
                  </a:outerShdw>
                </a:effectLst>
                <a:ea typeface="MS PGothic" panose="020B0600070205080204" pitchFamily="34" charset="-128"/>
              </a:rPr>
              <a:t>Fuentes de financiamiento</a:t>
            </a:r>
            <a:endParaRPr lang="es-MX" sz="3000" b="1" dirty="0">
              <a:solidFill>
                <a:schemeClr val="accent6">
                  <a:lumMod val="75000"/>
                </a:schemeClr>
              </a:solidFill>
              <a:effectLst>
                <a:outerShdw blurRad="38100" dist="38100" dir="2700000" algn="tl">
                  <a:srgbClr val="C0C0C0"/>
                </a:outerShdw>
              </a:effectLst>
              <a:ea typeface="MS PGothic" panose="020B0600070205080204" pitchFamily="34" charset="-128"/>
            </a:endParaRPr>
          </a:p>
        </p:txBody>
      </p:sp>
      <p:sp>
        <p:nvSpPr>
          <p:cNvPr id="2" name="Marcador de número de diapositiva 1"/>
          <p:cNvSpPr>
            <a:spLocks noGrp="1"/>
          </p:cNvSpPr>
          <p:nvPr>
            <p:ph type="sldNum" sz="quarter" idx="12"/>
          </p:nvPr>
        </p:nvSpPr>
        <p:spPr/>
        <p:txBody>
          <a:bodyPr/>
          <a:lstStyle/>
          <a:p>
            <a:fld id="{7874F7DE-FA86-412C-A7AE-864FF0FC4DD7}" type="slidenum">
              <a:rPr lang="es-MX" smtClean="0"/>
              <a:t>8</a:t>
            </a:fld>
            <a:endParaRPr lang="es-MX" dirty="0"/>
          </a:p>
        </p:txBody>
      </p:sp>
      <p:sp>
        <p:nvSpPr>
          <p:cNvPr id="27" name="Rectángulo 26"/>
          <p:cNvSpPr/>
          <p:nvPr/>
        </p:nvSpPr>
        <p:spPr>
          <a:xfrm>
            <a:off x="3924595" y="5334110"/>
            <a:ext cx="6774716" cy="138736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aphicFrame>
        <p:nvGraphicFramePr>
          <p:cNvPr id="36" name="Diagrama 35"/>
          <p:cNvGraphicFramePr/>
          <p:nvPr>
            <p:extLst>
              <p:ext uri="{D42A27DB-BD31-4B8C-83A1-F6EECF244321}">
                <p14:modId xmlns:p14="http://schemas.microsoft.com/office/powerpoint/2010/main" val="2425883754"/>
              </p:ext>
            </p:extLst>
          </p:nvPr>
        </p:nvGraphicFramePr>
        <p:xfrm>
          <a:off x="680253" y="1302808"/>
          <a:ext cx="1101868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 name="Rectángulo 36"/>
          <p:cNvSpPr/>
          <p:nvPr/>
        </p:nvSpPr>
        <p:spPr>
          <a:xfrm>
            <a:off x="331730" y="865819"/>
            <a:ext cx="7534799" cy="1200329"/>
          </a:xfrm>
          <a:prstGeom prst="rect">
            <a:avLst/>
          </a:prstGeom>
        </p:spPr>
        <p:txBody>
          <a:bodyPr wrap="square">
            <a:spAutoFit/>
          </a:bodyPr>
          <a:lstStyle/>
          <a:p>
            <a:pPr algn="just"/>
            <a:r>
              <a:rPr lang="es-MX" sz="2400" dirty="0"/>
              <a:t>Incorporación de criterios de conservación y uso sustentable de la biodiversidad a los proyectos y programas de sector </a:t>
            </a:r>
            <a:r>
              <a:rPr lang="es-MX" sz="2400" dirty="0" smtClean="0"/>
              <a:t>mediante:</a:t>
            </a:r>
            <a:endParaRPr lang="es-MX" sz="2400" dirty="0"/>
          </a:p>
        </p:txBody>
      </p:sp>
    </p:spTree>
    <p:extLst>
      <p:ext uri="{BB962C8B-B14F-4D97-AF65-F5344CB8AC3E}">
        <p14:creationId xmlns:p14="http://schemas.microsoft.com/office/powerpoint/2010/main" val="2273452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 y="1921"/>
            <a:ext cx="2222201" cy="762214"/>
          </a:xfrm>
          <a:prstGeom prst="rect">
            <a:avLst/>
          </a:prstGeom>
          <a:noFill/>
        </p:spPr>
      </p:pic>
      <p:sp>
        <p:nvSpPr>
          <p:cNvPr id="15" name="1 Título"/>
          <p:cNvSpPr txBox="1">
            <a:spLocks/>
          </p:cNvSpPr>
          <p:nvPr/>
        </p:nvSpPr>
        <p:spPr>
          <a:xfrm>
            <a:off x="518889" y="-232492"/>
            <a:ext cx="1181768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3000" b="1" dirty="0" smtClean="0">
                <a:solidFill>
                  <a:schemeClr val="accent6">
                    <a:lumMod val="75000"/>
                  </a:schemeClr>
                </a:solidFill>
                <a:effectLst>
                  <a:outerShdw blurRad="38100" dist="38100" dir="2700000" algn="tl">
                    <a:srgbClr val="C0C0C0"/>
                  </a:outerShdw>
                </a:effectLst>
                <a:ea typeface="MS PGothic" panose="020B0600070205080204" pitchFamily="34" charset="-128"/>
              </a:rPr>
              <a:t>Ejemplos de procesos iniciados</a:t>
            </a:r>
            <a:endParaRPr lang="es-MX" sz="3000" b="1" dirty="0">
              <a:solidFill>
                <a:schemeClr val="accent6">
                  <a:lumMod val="75000"/>
                </a:schemeClr>
              </a:solidFill>
              <a:effectLst>
                <a:outerShdw blurRad="38100" dist="38100" dir="2700000" algn="tl">
                  <a:srgbClr val="C0C0C0"/>
                </a:outerShdw>
              </a:effectLst>
              <a:ea typeface="MS PGothic" panose="020B0600070205080204" pitchFamily="34" charset="-128"/>
            </a:endParaRPr>
          </a:p>
        </p:txBody>
      </p:sp>
      <p:sp>
        <p:nvSpPr>
          <p:cNvPr id="2" name="Marcador de número de diapositiva 1"/>
          <p:cNvSpPr>
            <a:spLocks noGrp="1"/>
          </p:cNvSpPr>
          <p:nvPr>
            <p:ph type="sldNum" sz="quarter" idx="12"/>
          </p:nvPr>
        </p:nvSpPr>
        <p:spPr/>
        <p:txBody>
          <a:bodyPr/>
          <a:lstStyle/>
          <a:p>
            <a:fld id="{7874F7DE-FA86-412C-A7AE-864FF0FC4DD7}" type="slidenum">
              <a:rPr lang="es-MX" smtClean="0"/>
              <a:t>9</a:t>
            </a:fld>
            <a:endParaRPr lang="es-MX" dirty="0"/>
          </a:p>
        </p:txBody>
      </p:sp>
      <p:sp>
        <p:nvSpPr>
          <p:cNvPr id="14" name="Redondear rectángulo de esquina del mismo lado 13"/>
          <p:cNvSpPr/>
          <p:nvPr/>
        </p:nvSpPr>
        <p:spPr>
          <a:xfrm rot="16200000">
            <a:off x="2802871" y="-1153818"/>
            <a:ext cx="5455646" cy="10023606"/>
          </a:xfrm>
          <a:prstGeom prst="round2SameRect">
            <a:avLst>
              <a:gd name="adj1" fmla="val 16670"/>
              <a:gd name="adj2" fmla="val 0"/>
            </a:avLst>
          </a:prstGeom>
          <a:solidFill>
            <a:srgbClr val="359B96"/>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 name="Rectángulo 3"/>
          <p:cNvSpPr/>
          <p:nvPr/>
        </p:nvSpPr>
        <p:spPr>
          <a:xfrm>
            <a:off x="1005476" y="1488490"/>
            <a:ext cx="9537021" cy="4800545"/>
          </a:xfrm>
          <a:prstGeom prst="rect">
            <a:avLst/>
          </a:prstGeom>
        </p:spPr>
        <p:txBody>
          <a:bodyPr wrap="square">
            <a:spAutoFit/>
          </a:bodyPr>
          <a:lstStyle/>
          <a:p>
            <a:pPr marL="342900" indent="-342900">
              <a:lnSpc>
                <a:spcPts val="2880"/>
              </a:lnSpc>
              <a:spcBef>
                <a:spcPts val="1200"/>
              </a:spcBef>
              <a:buFont typeface="Wingdings" panose="05000000000000000000" pitchFamily="2" charset="2"/>
              <a:buChar char="ü"/>
            </a:pPr>
            <a:r>
              <a:rPr lang="es-MX" sz="3200" dirty="0" smtClean="0">
                <a:solidFill>
                  <a:schemeClr val="bg1"/>
                </a:solidFill>
              </a:rPr>
              <a:t>Fases </a:t>
            </a:r>
            <a:r>
              <a:rPr lang="es-MX" sz="3200" dirty="0">
                <a:solidFill>
                  <a:schemeClr val="bg1"/>
                </a:solidFill>
              </a:rPr>
              <a:t>I y II del Programa de Ordenamiento Turístico General del Territorio.</a:t>
            </a:r>
          </a:p>
          <a:p>
            <a:pPr marL="342900" indent="-342900">
              <a:lnSpc>
                <a:spcPts val="2880"/>
              </a:lnSpc>
              <a:spcBef>
                <a:spcPts val="1200"/>
              </a:spcBef>
              <a:buFont typeface="Wingdings" panose="05000000000000000000" pitchFamily="2" charset="2"/>
              <a:buChar char="ü"/>
            </a:pPr>
            <a:r>
              <a:rPr lang="es-MX" sz="3200" dirty="0" smtClean="0">
                <a:solidFill>
                  <a:schemeClr val="bg1"/>
                </a:solidFill>
              </a:rPr>
              <a:t>Lineamientos </a:t>
            </a:r>
            <a:r>
              <a:rPr lang="es-MX" sz="3200" dirty="0">
                <a:solidFill>
                  <a:schemeClr val="bg1"/>
                </a:solidFill>
              </a:rPr>
              <a:t>para la </a:t>
            </a:r>
            <a:r>
              <a:rPr lang="es-MX" sz="3200" dirty="0" err="1">
                <a:solidFill>
                  <a:schemeClr val="bg1"/>
                </a:solidFill>
              </a:rPr>
              <a:t>Dictaminación</a:t>
            </a:r>
            <a:r>
              <a:rPr lang="es-MX" sz="3200" dirty="0">
                <a:solidFill>
                  <a:schemeClr val="bg1"/>
                </a:solidFill>
              </a:rPr>
              <a:t> de Zonas de Desarrollo Turístico Sustentable.</a:t>
            </a:r>
          </a:p>
          <a:p>
            <a:pPr marL="342900" indent="-342900">
              <a:lnSpc>
                <a:spcPts val="2880"/>
              </a:lnSpc>
              <a:spcBef>
                <a:spcPts val="1200"/>
              </a:spcBef>
              <a:buFont typeface="Wingdings" panose="05000000000000000000" pitchFamily="2" charset="2"/>
              <a:buChar char="ü"/>
            </a:pPr>
            <a:r>
              <a:rPr lang="es-MX" sz="3200" dirty="0" smtClean="0">
                <a:solidFill>
                  <a:schemeClr val="bg1"/>
                </a:solidFill>
              </a:rPr>
              <a:t>20 </a:t>
            </a:r>
            <a:r>
              <a:rPr lang="es-MX" sz="3200" dirty="0">
                <a:solidFill>
                  <a:schemeClr val="bg1"/>
                </a:solidFill>
              </a:rPr>
              <a:t>Estudios de vulnerabilidad al Cambio Climático en destinos </a:t>
            </a:r>
            <a:r>
              <a:rPr lang="es-MX" sz="3200" dirty="0" smtClean="0">
                <a:solidFill>
                  <a:schemeClr val="bg1"/>
                </a:solidFill>
              </a:rPr>
              <a:t>turísticos.</a:t>
            </a:r>
          </a:p>
          <a:p>
            <a:pPr marL="342900" indent="-342900">
              <a:lnSpc>
                <a:spcPts val="2880"/>
              </a:lnSpc>
              <a:spcBef>
                <a:spcPts val="1200"/>
              </a:spcBef>
              <a:buFont typeface="Wingdings" panose="05000000000000000000" pitchFamily="2" charset="2"/>
              <a:buChar char="ü"/>
            </a:pPr>
            <a:r>
              <a:rPr lang="es-MX" sz="3200" dirty="0" smtClean="0">
                <a:solidFill>
                  <a:schemeClr val="bg1"/>
                </a:solidFill>
              </a:rPr>
              <a:t>Hacia </a:t>
            </a:r>
            <a:r>
              <a:rPr lang="es-MX" sz="3200" dirty="0">
                <a:solidFill>
                  <a:schemeClr val="bg1"/>
                </a:solidFill>
              </a:rPr>
              <a:t>una Estrategia Nacional de Eficiencia Energética para las Edificaciones de Hoteles y </a:t>
            </a:r>
            <a:r>
              <a:rPr lang="es-MX" sz="3200" dirty="0" smtClean="0">
                <a:solidFill>
                  <a:schemeClr val="bg1"/>
                </a:solidFill>
              </a:rPr>
              <a:t>Restaurantes.</a:t>
            </a:r>
            <a:endParaRPr lang="es-MX" sz="3200" dirty="0">
              <a:solidFill>
                <a:schemeClr val="bg1"/>
              </a:solidFill>
            </a:endParaRPr>
          </a:p>
          <a:p>
            <a:pPr marL="342900" indent="-342900">
              <a:lnSpc>
                <a:spcPts val="2880"/>
              </a:lnSpc>
              <a:spcBef>
                <a:spcPts val="1200"/>
              </a:spcBef>
              <a:buFont typeface="Wingdings" panose="05000000000000000000" pitchFamily="2" charset="2"/>
              <a:buChar char="ü"/>
            </a:pPr>
            <a:r>
              <a:rPr lang="es-MX" sz="3200" dirty="0" smtClean="0">
                <a:solidFill>
                  <a:schemeClr val="bg1"/>
                </a:solidFill>
              </a:rPr>
              <a:t>Guía </a:t>
            </a:r>
            <a:r>
              <a:rPr lang="es-MX" sz="3200" dirty="0">
                <a:solidFill>
                  <a:schemeClr val="bg1"/>
                </a:solidFill>
              </a:rPr>
              <a:t>Local de Acciones de Alto Impacto en Materia de Adaptación y Mitigación al Cambio Climático en Destinos Turísticos Mexicanos.</a:t>
            </a:r>
          </a:p>
        </p:txBody>
      </p:sp>
      <p:sp>
        <p:nvSpPr>
          <p:cNvPr id="17" name="CuadroTexto 16"/>
          <p:cNvSpPr txBox="1"/>
          <p:nvPr/>
        </p:nvSpPr>
        <p:spPr>
          <a:xfrm>
            <a:off x="424285" y="730053"/>
            <a:ext cx="1976718" cy="461665"/>
          </a:xfrm>
          <a:prstGeom prst="rect">
            <a:avLst/>
          </a:prstGeom>
          <a:noFill/>
        </p:spPr>
        <p:txBody>
          <a:bodyPr wrap="square" rtlCol="0">
            <a:spAutoFit/>
          </a:bodyPr>
          <a:lstStyle/>
          <a:p>
            <a:r>
              <a:rPr lang="es-MX" sz="2400" b="1" dirty="0" smtClean="0"/>
              <a:t>Realizados:</a:t>
            </a:r>
            <a:endParaRPr lang="es-MX" sz="2400" b="1" dirty="0"/>
          </a:p>
        </p:txBody>
      </p:sp>
    </p:spTree>
    <p:extLst>
      <p:ext uri="{BB962C8B-B14F-4D97-AF65-F5344CB8AC3E}">
        <p14:creationId xmlns:p14="http://schemas.microsoft.com/office/powerpoint/2010/main" val="337146042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2817</TotalTime>
  <Words>802</Words>
  <Application>Microsoft Office PowerPoint</Application>
  <PresentationFormat>Panorámica</PresentationFormat>
  <Paragraphs>96</Paragraphs>
  <Slides>13</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MS PGothic</vt:lpstr>
      <vt:lpstr>Arial</vt:lpstr>
      <vt:lpstr>Calibri</vt:lpstr>
      <vt:lpstr>Calibri Light</vt:lpstr>
      <vt:lpstr>Wingdings</vt:lpstr>
      <vt:lpstr>Tema de Office</vt:lpstr>
      <vt:lpstr>Estrategia de Integración para la conservación y el uso sustentable de la biodiversidad en el Sector Turístico (2016-2022).</vt:lpstr>
      <vt:lpstr>Introducción</vt:lpstr>
      <vt:lpstr>Introducción</vt:lpstr>
      <vt:lpstr>Antecedentes</vt:lpstr>
      <vt:lpstr>Presentación de PowerPoint</vt:lpstr>
      <vt:lpstr>Estrategia </vt:lpstr>
      <vt:lpstr>Estructura de la Estrategia Sectorial</vt:lpstr>
      <vt:lpstr>Presentación de PowerPoint</vt:lpstr>
      <vt:lpstr>Presentación de PowerPoint</vt:lpstr>
      <vt:lpstr>Presentación de PowerPoint</vt:lpstr>
      <vt:lpstr>Presentación de PowerPoint</vt:lpstr>
      <vt:lpstr>Comentarios Finales</vt:lpstr>
      <vt:lpstr>Comentarios Finales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Claudia Ximena Casillas Hernández</dc:creator>
  <cp:lastModifiedBy>Nancy Fabiola Hernández González</cp:lastModifiedBy>
  <cp:revision>282</cp:revision>
  <cp:lastPrinted>2016-11-16T02:34:19Z</cp:lastPrinted>
  <dcterms:created xsi:type="dcterms:W3CDTF">2016-10-06T02:06:13Z</dcterms:created>
  <dcterms:modified xsi:type="dcterms:W3CDTF">2016-11-16T02:37:57Z</dcterms:modified>
</cp:coreProperties>
</file>